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1"/>
  </p:notesMasterIdLst>
  <p:sldIdLst>
    <p:sldId id="256" r:id="rId2"/>
    <p:sldId id="258" r:id="rId3"/>
    <p:sldId id="260" r:id="rId4"/>
    <p:sldId id="261" r:id="rId5"/>
    <p:sldId id="297" r:id="rId6"/>
    <p:sldId id="298" r:id="rId7"/>
    <p:sldId id="299" r:id="rId8"/>
    <p:sldId id="300" r:id="rId9"/>
    <p:sldId id="301" r:id="rId10"/>
    <p:sldId id="302" r:id="rId11"/>
    <p:sldId id="303" r:id="rId12"/>
    <p:sldId id="304" r:id="rId13"/>
    <p:sldId id="305" r:id="rId14"/>
    <p:sldId id="306" r:id="rId15"/>
    <p:sldId id="262" r:id="rId16"/>
    <p:sldId id="307" r:id="rId17"/>
    <p:sldId id="308" r:id="rId18"/>
    <p:sldId id="309" r:id="rId19"/>
    <p:sldId id="310" r:id="rId20"/>
    <p:sldId id="311" r:id="rId21"/>
    <p:sldId id="312" r:id="rId22"/>
    <p:sldId id="313" r:id="rId23"/>
    <p:sldId id="314" r:id="rId24"/>
    <p:sldId id="315" r:id="rId25"/>
    <p:sldId id="263" r:id="rId26"/>
    <p:sldId id="316" r:id="rId27"/>
    <p:sldId id="317" r:id="rId28"/>
    <p:sldId id="318" r:id="rId29"/>
    <p:sldId id="319" r:id="rId30"/>
    <p:sldId id="320" r:id="rId31"/>
    <p:sldId id="322" r:id="rId32"/>
    <p:sldId id="323" r:id="rId33"/>
    <p:sldId id="324" r:id="rId34"/>
    <p:sldId id="325" r:id="rId35"/>
    <p:sldId id="326" r:id="rId36"/>
    <p:sldId id="328" r:id="rId37"/>
    <p:sldId id="329" r:id="rId38"/>
    <p:sldId id="330" r:id="rId39"/>
    <p:sldId id="275" r:id="rId40"/>
  </p:sldIdLst>
  <p:sldSz cx="9144000" cy="5143500" type="screen16x9"/>
  <p:notesSz cx="6858000" cy="9144000"/>
  <p:embeddedFontLst>
    <p:embeddedFont>
      <p:font typeface="Alegreya Sans Medium" panose="020B0604020202020204" charset="0"/>
      <p:regular r:id="rId42"/>
      <p:bold r:id="rId43"/>
      <p:italic r:id="rId44"/>
      <p:boldItalic r:id="rId45"/>
    </p:embeddedFont>
    <p:embeddedFont>
      <p:font typeface="EB Garamond" panose="00000500000000000000" pitchFamily="2" charset="0"/>
      <p:regular r:id="rId46"/>
      <p:bold r:id="rId47"/>
      <p:italic r:id="rId48"/>
      <p:boldItalic r:id="rId49"/>
    </p:embeddedFont>
    <p:embeddedFont>
      <p:font typeface="EB Garamond ExtraBold" panose="00000900000000000000" pitchFamily="2" charset="0"/>
      <p:bold r:id="rId50"/>
      <p:boldItalic r:id="rId51"/>
    </p:embeddedFont>
    <p:embeddedFont>
      <p:font typeface="EB Garamond Medium" panose="00000600000000000000" pitchFamily="2" charset="0"/>
      <p:regular r:id="rId52"/>
      <p:bold r:id="rId53"/>
      <p:italic r:id="rId54"/>
      <p:boldItalic r:id="rId55"/>
    </p:embeddedFont>
    <p:embeddedFont>
      <p:font typeface="EB Garamond SemiBold" panose="000007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3B0860-4242-452F-B945-3A51C596FA14}">
  <a:tblStyle styleId="{F83B0860-4242-452F-B945-3A51C596FA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14E143-E6C8-4588-B54F-7B2C67E192B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71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24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83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925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768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52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878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0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8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83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454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021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24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360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87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348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377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689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70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530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02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628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496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426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623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122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254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6cdc1fcb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a6cdc1fcb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90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40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35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6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974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03500" y="1207063"/>
            <a:ext cx="5736900" cy="200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606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67675" y="1850"/>
            <a:ext cx="891000" cy="5170200"/>
            <a:chOff x="267675" y="1850"/>
            <a:chExt cx="891000" cy="5170200"/>
          </a:xfrm>
        </p:grpSpPr>
        <p:cxnSp>
          <p:nvCxnSpPr>
            <p:cNvPr id="12" name="Google Shape;12;p2"/>
            <p:cNvCxnSpPr/>
            <p:nvPr/>
          </p:nvCxnSpPr>
          <p:spPr>
            <a:xfrm>
              <a:off x="719150"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13" name="Google Shape;13;p2"/>
            <p:cNvSpPr/>
            <p:nvPr/>
          </p:nvSpPr>
          <p:spPr>
            <a:xfrm>
              <a:off x="267675" y="2834226"/>
              <a:ext cx="891000" cy="89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4" name="Google Shape;14;p2"/>
            <p:cNvSpPr/>
            <p:nvPr/>
          </p:nvSpPr>
          <p:spPr>
            <a:xfrm>
              <a:off x="267675" y="3806057"/>
              <a:ext cx="891000" cy="89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grpSp>
        <p:nvGrpSpPr>
          <p:cNvPr id="15" name="Google Shape;15;p2"/>
          <p:cNvGrpSpPr/>
          <p:nvPr/>
        </p:nvGrpSpPr>
        <p:grpSpPr>
          <a:xfrm>
            <a:off x="0" y="0"/>
            <a:ext cx="9144000" cy="5143500"/>
            <a:chOff x="0" y="0"/>
            <a:chExt cx="9144000" cy="5143500"/>
          </a:xfrm>
        </p:grpSpPr>
        <p:pic>
          <p:nvPicPr>
            <p:cNvPr id="16" name="Google Shape;16;p2"/>
            <p:cNvPicPr preferRelativeResize="0"/>
            <p:nvPr/>
          </p:nvPicPr>
          <p:blipFill rotWithShape="1">
            <a:blip r:embed="rId2">
              <a:alphaModFix amt="25000"/>
            </a:blip>
            <a:srcRect l="41575" r="4522" b="15867"/>
            <a:stretch/>
          </p:blipFill>
          <p:spPr>
            <a:xfrm flipH="1">
              <a:off x="7125775" y="539500"/>
              <a:ext cx="2018225" cy="4604000"/>
            </a:xfrm>
            <a:prstGeom prst="rect">
              <a:avLst/>
            </a:prstGeom>
            <a:noFill/>
            <a:ln>
              <a:noFill/>
            </a:ln>
            <a:effectLst>
              <a:outerShdw blurRad="571500" dist="371475" dir="12600000" algn="bl" rotWithShape="0">
                <a:srgbClr val="000000">
                  <a:alpha val="55000"/>
                </a:srgbClr>
              </a:outerShdw>
            </a:effectLst>
          </p:spPr>
        </p:pic>
        <p:pic>
          <p:nvPicPr>
            <p:cNvPr id="17" name="Google Shape;17;p2"/>
            <p:cNvPicPr preferRelativeResize="0"/>
            <p:nvPr/>
          </p:nvPicPr>
          <p:blipFill rotWithShape="1">
            <a:blip r:embed="rId3">
              <a:alphaModFix amt="24000"/>
            </a:blip>
            <a:srcRect l="5100" t="-2988" r="-5100" b="38588"/>
            <a:stretch/>
          </p:blipFill>
          <p:spPr>
            <a:xfrm>
              <a:off x="5996900" y="3462775"/>
              <a:ext cx="2705100" cy="1680725"/>
            </a:xfrm>
            <a:prstGeom prst="rect">
              <a:avLst/>
            </a:prstGeom>
            <a:noFill/>
            <a:ln>
              <a:noFill/>
            </a:ln>
            <a:effectLst>
              <a:outerShdw blurRad="671513" dist="19050" dir="15660000" algn="bl" rotWithShape="0">
                <a:srgbClr val="000000">
                  <a:alpha val="47000"/>
                </a:srgbClr>
              </a:outerShdw>
            </a:effectLst>
          </p:spPr>
        </p:pic>
        <p:pic>
          <p:nvPicPr>
            <p:cNvPr id="18" name="Google Shape;18;p2"/>
            <p:cNvPicPr preferRelativeResize="0"/>
            <p:nvPr/>
          </p:nvPicPr>
          <p:blipFill rotWithShape="1">
            <a:blip r:embed="rId4">
              <a:alphaModFix amt="17000"/>
            </a:blip>
            <a:srcRect l="-108" t="60396" r="10074" b="-1334"/>
            <a:stretch/>
          </p:blipFill>
          <p:spPr>
            <a:xfrm flipH="1">
              <a:off x="0" y="0"/>
              <a:ext cx="6697199" cy="13101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041971" y="539500"/>
            <a:ext cx="3060000" cy="9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20"/>
          <p:cNvSpPr txBox="1">
            <a:spLocks noGrp="1"/>
          </p:cNvSpPr>
          <p:nvPr>
            <p:ph type="subTitle" idx="1"/>
          </p:nvPr>
        </p:nvSpPr>
        <p:spPr>
          <a:xfrm>
            <a:off x="3041950" y="1524400"/>
            <a:ext cx="3060000" cy="11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64" name="Google Shape;164;p20"/>
          <p:cNvGrpSpPr/>
          <p:nvPr/>
        </p:nvGrpSpPr>
        <p:grpSpPr>
          <a:xfrm>
            <a:off x="7538750" y="1850"/>
            <a:ext cx="1784100" cy="5170200"/>
            <a:chOff x="7538750" y="1850"/>
            <a:chExt cx="1784100" cy="5170200"/>
          </a:xfrm>
        </p:grpSpPr>
        <p:grpSp>
          <p:nvGrpSpPr>
            <p:cNvPr id="165" name="Google Shape;165;p20"/>
            <p:cNvGrpSpPr/>
            <p:nvPr/>
          </p:nvGrpSpPr>
          <p:grpSpPr>
            <a:xfrm>
              <a:off x="7538750" y="1850"/>
              <a:ext cx="1784100" cy="5170200"/>
              <a:chOff x="-420825" y="1850"/>
              <a:chExt cx="1784100" cy="5170200"/>
            </a:xfrm>
          </p:grpSpPr>
          <p:cxnSp>
            <p:nvCxnSpPr>
              <p:cNvPr id="166" name="Google Shape;166;p20"/>
              <p:cNvCxnSpPr/>
              <p:nvPr/>
            </p:nvCxnSpPr>
            <p:spPr>
              <a:xfrm>
                <a:off x="719150"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167" name="Google Shape;167;p20"/>
              <p:cNvSpPr/>
              <p:nvPr/>
            </p:nvSpPr>
            <p:spPr>
              <a:xfrm>
                <a:off x="-420825" y="1694898"/>
                <a:ext cx="1784100" cy="178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
          <p:nvSpPr>
            <p:cNvPr id="168" name="Google Shape;168;p20"/>
            <p:cNvSpPr/>
            <p:nvPr/>
          </p:nvSpPr>
          <p:spPr>
            <a:xfrm rot="-5400000">
              <a:off x="7751575" y="2121350"/>
              <a:ext cx="931200" cy="931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169" name="Google Shape;169;p20"/>
          <p:cNvPicPr preferRelativeResize="0"/>
          <p:nvPr/>
        </p:nvPicPr>
        <p:blipFill>
          <a:blip r:embed="rId2">
            <a:alphaModFix amt="15000"/>
          </a:blip>
          <a:stretch>
            <a:fillRect/>
          </a:stretch>
        </p:blipFill>
        <p:spPr>
          <a:xfrm rot="-1980899">
            <a:off x="50211" y="-614000"/>
            <a:ext cx="2730478" cy="2632850"/>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0"/>
        <p:cNvGrpSpPr/>
        <p:nvPr/>
      </p:nvGrpSpPr>
      <p:grpSpPr>
        <a:xfrm>
          <a:off x="0" y="0"/>
          <a:ext cx="0" cy="0"/>
          <a:chOff x="0" y="0"/>
          <a:chExt cx="0" cy="0"/>
        </a:xfrm>
      </p:grpSpPr>
      <p:grpSp>
        <p:nvGrpSpPr>
          <p:cNvPr id="171" name="Google Shape;171;p21"/>
          <p:cNvGrpSpPr/>
          <p:nvPr/>
        </p:nvGrpSpPr>
        <p:grpSpPr>
          <a:xfrm>
            <a:off x="-7700" y="28148"/>
            <a:ext cx="9171000" cy="5126377"/>
            <a:chOff x="-7700" y="28148"/>
            <a:chExt cx="9171000" cy="5126377"/>
          </a:xfrm>
        </p:grpSpPr>
        <p:cxnSp>
          <p:nvCxnSpPr>
            <p:cNvPr id="172" name="Google Shape;172;p21"/>
            <p:cNvCxnSpPr/>
            <p:nvPr/>
          </p:nvCxnSpPr>
          <p:spPr>
            <a:xfrm rot="10800000">
              <a:off x="-7700" y="539500"/>
              <a:ext cx="9171000" cy="0"/>
            </a:xfrm>
            <a:prstGeom prst="straightConnector1">
              <a:avLst/>
            </a:prstGeom>
            <a:noFill/>
            <a:ln w="9525" cap="flat" cmpd="sng">
              <a:solidFill>
                <a:schemeClr val="accent1"/>
              </a:solidFill>
              <a:prstDash val="solid"/>
              <a:round/>
              <a:headEnd type="none" w="med" len="med"/>
              <a:tailEnd type="none" w="med" len="med"/>
            </a:ln>
          </p:spPr>
        </p:cxnSp>
        <p:cxnSp>
          <p:nvCxnSpPr>
            <p:cNvPr id="173" name="Google Shape;173;p21"/>
            <p:cNvCxnSpPr>
              <a:endCxn id="174" idx="2"/>
            </p:cNvCxnSpPr>
            <p:nvPr/>
          </p:nvCxnSpPr>
          <p:spPr>
            <a:xfrm>
              <a:off x="7538725" y="28148"/>
              <a:ext cx="0" cy="2946000"/>
            </a:xfrm>
            <a:prstGeom prst="straightConnector1">
              <a:avLst/>
            </a:prstGeom>
            <a:noFill/>
            <a:ln w="9525" cap="flat" cmpd="sng">
              <a:solidFill>
                <a:schemeClr val="accent1"/>
              </a:solidFill>
              <a:prstDash val="solid"/>
              <a:round/>
              <a:headEnd type="none" w="med" len="med"/>
              <a:tailEnd type="none" w="med" len="med"/>
            </a:ln>
          </p:spPr>
        </p:cxnSp>
        <p:sp>
          <p:nvSpPr>
            <p:cNvPr id="174" name="Google Shape;174;p21"/>
            <p:cNvSpPr/>
            <p:nvPr/>
          </p:nvSpPr>
          <p:spPr>
            <a:xfrm rot="5400000">
              <a:off x="6646675" y="2974148"/>
              <a:ext cx="1784100" cy="178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75" name="Google Shape;175;p21"/>
            <p:cNvSpPr/>
            <p:nvPr/>
          </p:nvSpPr>
          <p:spPr>
            <a:xfrm>
              <a:off x="7029800" y="3942525"/>
              <a:ext cx="1017900" cy="1212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mt="12000"/>
          </a:blip>
          <a:stretch>
            <a:fillRect/>
          </a:stretch>
        </p:blipFill>
        <p:spPr>
          <a:xfrm rot="1361985" flipH="1">
            <a:off x="675342" y="1772291"/>
            <a:ext cx="2921265" cy="4086471"/>
          </a:xfrm>
          <a:prstGeom prst="rect">
            <a:avLst/>
          </a:prstGeom>
          <a:noFill/>
          <a:ln>
            <a:noFill/>
          </a:ln>
          <a:effectLst>
            <a:outerShdw blurRad="571500" dist="371475" dir="17460000" algn="bl" rotWithShape="0">
              <a:srgbClr val="000000">
                <a:alpha val="55000"/>
              </a:srgbClr>
            </a:outerShdw>
          </a:effectLst>
        </p:spPr>
      </p:pic>
      <p:grpSp>
        <p:nvGrpSpPr>
          <p:cNvPr id="178" name="Google Shape;178;p22"/>
          <p:cNvGrpSpPr/>
          <p:nvPr/>
        </p:nvGrpSpPr>
        <p:grpSpPr>
          <a:xfrm>
            <a:off x="8298075" y="-5975"/>
            <a:ext cx="853800" cy="5152200"/>
            <a:chOff x="8298075" y="-5975"/>
            <a:chExt cx="853800" cy="5152200"/>
          </a:xfrm>
        </p:grpSpPr>
        <p:cxnSp>
          <p:nvCxnSpPr>
            <p:cNvPr id="179" name="Google Shape;179;p22"/>
            <p:cNvCxnSpPr/>
            <p:nvPr/>
          </p:nvCxnSpPr>
          <p:spPr>
            <a:xfrm>
              <a:off x="8725000" y="-5975"/>
              <a:ext cx="0" cy="5152200"/>
            </a:xfrm>
            <a:prstGeom prst="straightConnector1">
              <a:avLst/>
            </a:prstGeom>
            <a:noFill/>
            <a:ln w="9525" cap="flat" cmpd="sng">
              <a:solidFill>
                <a:schemeClr val="accent1"/>
              </a:solidFill>
              <a:prstDash val="solid"/>
              <a:round/>
              <a:headEnd type="none" w="med" len="med"/>
              <a:tailEnd type="none" w="med" len="med"/>
            </a:ln>
          </p:spPr>
        </p:cxnSp>
        <p:sp>
          <p:nvSpPr>
            <p:cNvPr id="180" name="Google Shape;180;p22"/>
            <p:cNvSpPr/>
            <p:nvPr/>
          </p:nvSpPr>
          <p:spPr>
            <a:xfrm>
              <a:off x="8298075" y="526400"/>
              <a:ext cx="853800" cy="853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81" name="Google Shape;181;p22"/>
            <p:cNvSpPr/>
            <p:nvPr/>
          </p:nvSpPr>
          <p:spPr>
            <a:xfrm>
              <a:off x="8298075" y="1525537"/>
              <a:ext cx="853800" cy="853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856800" y="2556025"/>
            <a:ext cx="3278700" cy="1441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856800" y="1145975"/>
            <a:ext cx="1815600" cy="10977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1002500" y="539500"/>
            <a:ext cx="2760600" cy="4064400"/>
          </a:xfrm>
          <a:prstGeom prst="round2SameRect">
            <a:avLst>
              <a:gd name="adj1" fmla="val 16667"/>
              <a:gd name="adj2" fmla="val 0"/>
            </a:avLst>
          </a:prstGeom>
          <a:noFill/>
          <a:ln w="9525" cap="flat" cmpd="sng">
            <a:solidFill>
              <a:schemeClr val="lt2"/>
            </a:solidFill>
            <a:prstDash val="solid"/>
            <a:round/>
            <a:headEnd type="none" w="sm" len="sm"/>
            <a:tailEnd type="none" w="sm" len="sm"/>
          </a:ln>
        </p:spPr>
      </p:sp>
      <p:grpSp>
        <p:nvGrpSpPr>
          <p:cNvPr id="23" name="Google Shape;23;p3"/>
          <p:cNvGrpSpPr/>
          <p:nvPr/>
        </p:nvGrpSpPr>
        <p:grpSpPr>
          <a:xfrm>
            <a:off x="-50800" y="0"/>
            <a:ext cx="9225300" cy="5172050"/>
            <a:chOff x="-50800" y="0"/>
            <a:chExt cx="9225300" cy="5172050"/>
          </a:xfrm>
        </p:grpSpPr>
        <p:cxnSp>
          <p:nvCxnSpPr>
            <p:cNvPr id="24" name="Google Shape;24;p3"/>
            <p:cNvCxnSpPr/>
            <p:nvPr/>
          </p:nvCxnSpPr>
          <p:spPr>
            <a:xfrm>
              <a:off x="994075"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5;p3"/>
            <p:cNvSpPr/>
            <p:nvPr/>
          </p:nvSpPr>
          <p:spPr>
            <a:xfrm>
              <a:off x="0" y="3084775"/>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cxnSp>
          <p:nvCxnSpPr>
            <p:cNvPr id="26" name="Google Shape;26;p3"/>
            <p:cNvCxnSpPr/>
            <p:nvPr/>
          </p:nvCxnSpPr>
          <p:spPr>
            <a:xfrm rot="10800000">
              <a:off x="-50800" y="4604000"/>
              <a:ext cx="9225300" cy="0"/>
            </a:xfrm>
            <a:prstGeom prst="straightConnector1">
              <a:avLst/>
            </a:prstGeom>
            <a:noFill/>
            <a:ln w="9525" cap="flat" cmpd="sng">
              <a:solidFill>
                <a:schemeClr val="accent1"/>
              </a:solidFill>
              <a:prstDash val="solid"/>
              <a:round/>
              <a:headEnd type="none" w="med" len="med"/>
              <a:tailEnd type="none" w="med" len="med"/>
            </a:ln>
          </p:spPr>
        </p:cxnSp>
        <p:sp>
          <p:nvSpPr>
            <p:cNvPr id="27" name="Google Shape;27;p3"/>
            <p:cNvSpPr/>
            <p:nvPr/>
          </p:nvSpPr>
          <p:spPr>
            <a:xfrm>
              <a:off x="0" y="2384200"/>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28" name="Google Shape;28;p3"/>
            <p:cNvSpPr/>
            <p:nvPr/>
          </p:nvSpPr>
          <p:spPr>
            <a:xfrm>
              <a:off x="0" y="0"/>
              <a:ext cx="994200" cy="994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29" name="Google Shape;29;p3"/>
            <p:cNvSpPr/>
            <p:nvPr/>
          </p:nvSpPr>
          <p:spPr>
            <a:xfrm>
              <a:off x="251550" y="503100"/>
              <a:ext cx="491100" cy="491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24961" y="2791325"/>
            <a:ext cx="2857200" cy="12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66638" y="2791325"/>
            <a:ext cx="2857200" cy="12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66637" y="2403450"/>
            <a:ext cx="28572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b="1">
                <a:solidFill>
                  <a:schemeClr val="dk1"/>
                </a:solidFill>
                <a:latin typeface="EB Garamond"/>
                <a:ea typeface="EB Garamond"/>
                <a:cs typeface="EB Garamond"/>
                <a:sym typeface="EB Garamon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38" name="Google Shape;38;p5"/>
          <p:cNvSpPr txBox="1">
            <a:spLocks noGrp="1"/>
          </p:cNvSpPr>
          <p:nvPr>
            <p:ph type="subTitle" idx="4"/>
          </p:nvPr>
        </p:nvSpPr>
        <p:spPr>
          <a:xfrm>
            <a:off x="5124959" y="2403450"/>
            <a:ext cx="28572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b="1">
                <a:solidFill>
                  <a:schemeClr val="dk1"/>
                </a:solidFill>
                <a:latin typeface="EB Garamond"/>
                <a:ea typeface="EB Garamond"/>
                <a:cs typeface="EB Garamond"/>
                <a:sym typeface="EB Garamon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39" name="Google Shape;39;p5"/>
          <p:cNvGrpSpPr/>
          <p:nvPr/>
        </p:nvGrpSpPr>
        <p:grpSpPr>
          <a:xfrm>
            <a:off x="825" y="3708650"/>
            <a:ext cx="9143100" cy="1055300"/>
            <a:chOff x="825" y="3708650"/>
            <a:chExt cx="9143100" cy="1055300"/>
          </a:xfrm>
        </p:grpSpPr>
        <p:cxnSp>
          <p:nvCxnSpPr>
            <p:cNvPr id="40" name="Google Shape;40;p5"/>
            <p:cNvCxnSpPr/>
            <p:nvPr/>
          </p:nvCxnSpPr>
          <p:spPr>
            <a:xfrm>
              <a:off x="825" y="4763950"/>
              <a:ext cx="9143100" cy="0"/>
            </a:xfrm>
            <a:prstGeom prst="straightConnector1">
              <a:avLst/>
            </a:prstGeom>
            <a:noFill/>
            <a:ln w="9525" cap="flat" cmpd="sng">
              <a:solidFill>
                <a:schemeClr val="accent1"/>
              </a:solidFill>
              <a:prstDash val="solid"/>
              <a:round/>
              <a:headEnd type="none" w="med" len="med"/>
              <a:tailEnd type="none" w="med" len="med"/>
            </a:ln>
          </p:spPr>
        </p:cxnSp>
        <p:sp>
          <p:nvSpPr>
            <p:cNvPr id="41" name="Google Shape;41;p5"/>
            <p:cNvSpPr/>
            <p:nvPr/>
          </p:nvSpPr>
          <p:spPr>
            <a:xfrm>
              <a:off x="107225" y="4045437"/>
              <a:ext cx="606000" cy="718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42" name="Google Shape;42;p5"/>
            <p:cNvSpPr/>
            <p:nvPr/>
          </p:nvSpPr>
          <p:spPr>
            <a:xfrm>
              <a:off x="107225" y="3708650"/>
              <a:ext cx="606000" cy="718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43" name="Google Shape;43;p5"/>
          <p:cNvPicPr preferRelativeResize="0"/>
          <p:nvPr/>
        </p:nvPicPr>
        <p:blipFill rotWithShape="1">
          <a:blip r:embed="rId2">
            <a:alphaModFix amt="25000"/>
          </a:blip>
          <a:srcRect l="13442" t="17335" r="33506" b="22619"/>
          <a:stretch/>
        </p:blipFill>
        <p:spPr>
          <a:xfrm rot="-14">
            <a:off x="7595775" y="2054903"/>
            <a:ext cx="1548225" cy="3088594"/>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3"/>
          <p:cNvSpPr txBox="1">
            <a:spLocks noGrp="1"/>
          </p:cNvSpPr>
          <p:nvPr>
            <p:ph type="title" idx="2" hasCustomPrompt="1"/>
          </p:nvPr>
        </p:nvSpPr>
        <p:spPr>
          <a:xfrm>
            <a:off x="1256875" y="13116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3" hasCustomPrompt="1"/>
          </p:nvPr>
        </p:nvSpPr>
        <p:spPr>
          <a:xfrm>
            <a:off x="1256875" y="2977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4" hasCustomPrompt="1"/>
          </p:nvPr>
        </p:nvSpPr>
        <p:spPr>
          <a:xfrm>
            <a:off x="3636900" y="13222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5" hasCustomPrompt="1"/>
          </p:nvPr>
        </p:nvSpPr>
        <p:spPr>
          <a:xfrm>
            <a:off x="3636900" y="29881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6" hasCustomPrompt="1"/>
          </p:nvPr>
        </p:nvSpPr>
        <p:spPr>
          <a:xfrm>
            <a:off x="6016925" y="13222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a:off x="6016925" y="29881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
          </p:nvPr>
        </p:nvSpPr>
        <p:spPr>
          <a:xfrm>
            <a:off x="1256875" y="18843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0" name="Google Shape;90;p13"/>
          <p:cNvSpPr txBox="1">
            <a:spLocks noGrp="1"/>
          </p:cNvSpPr>
          <p:nvPr>
            <p:ph type="subTitle" idx="8"/>
          </p:nvPr>
        </p:nvSpPr>
        <p:spPr>
          <a:xfrm>
            <a:off x="3636900" y="18949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1" name="Google Shape;91;p13"/>
          <p:cNvSpPr txBox="1">
            <a:spLocks noGrp="1"/>
          </p:cNvSpPr>
          <p:nvPr>
            <p:ph type="subTitle" idx="9"/>
          </p:nvPr>
        </p:nvSpPr>
        <p:spPr>
          <a:xfrm>
            <a:off x="6016925" y="18949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2" name="Google Shape;92;p13"/>
          <p:cNvSpPr txBox="1">
            <a:spLocks noGrp="1"/>
          </p:cNvSpPr>
          <p:nvPr>
            <p:ph type="subTitle" idx="13"/>
          </p:nvPr>
        </p:nvSpPr>
        <p:spPr>
          <a:xfrm>
            <a:off x="1256875" y="35501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3" name="Google Shape;93;p13"/>
          <p:cNvSpPr txBox="1">
            <a:spLocks noGrp="1"/>
          </p:cNvSpPr>
          <p:nvPr>
            <p:ph type="subTitle" idx="14"/>
          </p:nvPr>
        </p:nvSpPr>
        <p:spPr>
          <a:xfrm>
            <a:off x="3636900" y="35607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4" name="Google Shape;94;p13"/>
          <p:cNvSpPr txBox="1">
            <a:spLocks noGrp="1"/>
          </p:cNvSpPr>
          <p:nvPr>
            <p:ph type="subTitle" idx="15"/>
          </p:nvPr>
        </p:nvSpPr>
        <p:spPr>
          <a:xfrm>
            <a:off x="6016925" y="35607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95" name="Google Shape;95;p13"/>
          <p:cNvGrpSpPr/>
          <p:nvPr/>
        </p:nvGrpSpPr>
        <p:grpSpPr>
          <a:xfrm>
            <a:off x="-34950" y="-8850"/>
            <a:ext cx="9213900" cy="5161200"/>
            <a:chOff x="-34950" y="1750"/>
            <a:chExt cx="9213900" cy="5161200"/>
          </a:xfrm>
        </p:grpSpPr>
        <p:cxnSp>
          <p:nvCxnSpPr>
            <p:cNvPr id="96" name="Google Shape;96;p13"/>
            <p:cNvCxnSpPr/>
            <p:nvPr/>
          </p:nvCxnSpPr>
          <p:spPr>
            <a:xfrm>
              <a:off x="-34950" y="4790625"/>
              <a:ext cx="9213900" cy="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13"/>
            <p:cNvCxnSpPr/>
            <p:nvPr/>
          </p:nvCxnSpPr>
          <p:spPr>
            <a:xfrm rot="10800000">
              <a:off x="435400" y="1750"/>
              <a:ext cx="0" cy="5161200"/>
            </a:xfrm>
            <a:prstGeom prst="straightConnector1">
              <a:avLst/>
            </a:prstGeom>
            <a:noFill/>
            <a:ln w="9525" cap="flat" cmpd="sng">
              <a:solidFill>
                <a:schemeClr val="accent1"/>
              </a:solidFill>
              <a:prstDash val="solid"/>
              <a:round/>
              <a:headEnd type="none" w="med" len="med"/>
              <a:tailEnd type="none" w="med" len="med"/>
            </a:ln>
          </p:spPr>
        </p:cxnSp>
        <p:sp>
          <p:nvSpPr>
            <p:cNvPr id="98" name="Google Shape;98;p13"/>
            <p:cNvSpPr/>
            <p:nvPr/>
          </p:nvSpPr>
          <p:spPr>
            <a:xfrm>
              <a:off x="8354600" y="4217925"/>
              <a:ext cx="572700" cy="5727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99" name="Google Shape;99;p13"/>
            <p:cNvSpPr/>
            <p:nvPr/>
          </p:nvSpPr>
          <p:spPr>
            <a:xfrm>
              <a:off x="8354600" y="3978475"/>
              <a:ext cx="572700" cy="5727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7"/>
          <p:cNvSpPr txBox="1">
            <a:spLocks noGrp="1"/>
          </p:cNvSpPr>
          <p:nvPr>
            <p:ph type="subTitle" idx="1"/>
          </p:nvPr>
        </p:nvSpPr>
        <p:spPr>
          <a:xfrm>
            <a:off x="937625"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17"/>
          <p:cNvSpPr txBox="1">
            <a:spLocks noGrp="1"/>
          </p:cNvSpPr>
          <p:nvPr>
            <p:ph type="subTitle" idx="2"/>
          </p:nvPr>
        </p:nvSpPr>
        <p:spPr>
          <a:xfrm>
            <a:off x="3484347"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7"/>
          <p:cNvSpPr txBox="1">
            <a:spLocks noGrp="1"/>
          </p:cNvSpPr>
          <p:nvPr>
            <p:ph type="subTitle" idx="3"/>
          </p:nvPr>
        </p:nvSpPr>
        <p:spPr>
          <a:xfrm>
            <a:off x="6031075"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7"/>
          <p:cNvSpPr txBox="1">
            <a:spLocks noGrp="1"/>
          </p:cNvSpPr>
          <p:nvPr>
            <p:ph type="subTitle" idx="4"/>
          </p:nvPr>
        </p:nvSpPr>
        <p:spPr>
          <a:xfrm>
            <a:off x="937625"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24" name="Google Shape;124;p17"/>
          <p:cNvSpPr txBox="1">
            <a:spLocks noGrp="1"/>
          </p:cNvSpPr>
          <p:nvPr>
            <p:ph type="subTitle" idx="5"/>
          </p:nvPr>
        </p:nvSpPr>
        <p:spPr>
          <a:xfrm>
            <a:off x="3484350"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25" name="Google Shape;125;p17"/>
          <p:cNvSpPr txBox="1">
            <a:spLocks noGrp="1"/>
          </p:cNvSpPr>
          <p:nvPr>
            <p:ph type="subTitle" idx="6"/>
          </p:nvPr>
        </p:nvSpPr>
        <p:spPr>
          <a:xfrm>
            <a:off x="6031075"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126" name="Google Shape;126;p17"/>
          <p:cNvGrpSpPr/>
          <p:nvPr/>
        </p:nvGrpSpPr>
        <p:grpSpPr>
          <a:xfrm>
            <a:off x="8124850" y="-26550"/>
            <a:ext cx="797300" cy="5196600"/>
            <a:chOff x="8124850" y="-26550"/>
            <a:chExt cx="797300" cy="5196600"/>
          </a:xfrm>
        </p:grpSpPr>
        <p:cxnSp>
          <p:nvCxnSpPr>
            <p:cNvPr id="127" name="Google Shape;127;p17"/>
            <p:cNvCxnSpPr/>
            <p:nvPr/>
          </p:nvCxnSpPr>
          <p:spPr>
            <a:xfrm>
              <a:off x="8922150" y="-26550"/>
              <a:ext cx="0" cy="5196600"/>
            </a:xfrm>
            <a:prstGeom prst="straightConnector1">
              <a:avLst/>
            </a:prstGeom>
            <a:noFill/>
            <a:ln w="9525" cap="flat" cmpd="sng">
              <a:solidFill>
                <a:schemeClr val="accent1"/>
              </a:solidFill>
              <a:prstDash val="solid"/>
              <a:round/>
              <a:headEnd type="none" w="med" len="med"/>
              <a:tailEnd type="none" w="med" len="med"/>
            </a:ln>
          </p:spPr>
        </p:cxnSp>
        <p:sp>
          <p:nvSpPr>
            <p:cNvPr id="128" name="Google Shape;128;p17"/>
            <p:cNvSpPr/>
            <p:nvPr/>
          </p:nvSpPr>
          <p:spPr>
            <a:xfrm>
              <a:off x="8124850" y="4490375"/>
              <a:ext cx="669300" cy="669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29" name="Google Shape;129;p17"/>
            <p:cNvSpPr/>
            <p:nvPr/>
          </p:nvSpPr>
          <p:spPr>
            <a:xfrm rot="-5400000">
              <a:off x="8372250" y="4550125"/>
              <a:ext cx="549900" cy="5499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130" name="Google Shape;130;p17"/>
          <p:cNvPicPr preferRelativeResize="0"/>
          <p:nvPr/>
        </p:nvPicPr>
        <p:blipFill rotWithShape="1">
          <a:blip r:embed="rId2">
            <a:alphaModFix amt="15000"/>
          </a:blip>
          <a:srcRect l="45163" t="14756" r="6852" b="19631"/>
          <a:stretch/>
        </p:blipFill>
        <p:spPr>
          <a:xfrm>
            <a:off x="0" y="3171200"/>
            <a:ext cx="1339950" cy="1972300"/>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18"/>
          <p:cNvSpPr txBox="1">
            <a:spLocks noGrp="1"/>
          </p:cNvSpPr>
          <p:nvPr>
            <p:ph type="subTitle" idx="1"/>
          </p:nvPr>
        </p:nvSpPr>
        <p:spPr>
          <a:xfrm>
            <a:off x="1937838" y="178590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8"/>
          <p:cNvSpPr txBox="1">
            <a:spLocks noGrp="1"/>
          </p:cNvSpPr>
          <p:nvPr>
            <p:ph type="subTitle" idx="2"/>
          </p:nvPr>
        </p:nvSpPr>
        <p:spPr>
          <a:xfrm>
            <a:off x="5705086" y="178590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18"/>
          <p:cNvSpPr txBox="1">
            <a:spLocks noGrp="1"/>
          </p:cNvSpPr>
          <p:nvPr>
            <p:ph type="subTitle" idx="3"/>
          </p:nvPr>
        </p:nvSpPr>
        <p:spPr>
          <a:xfrm>
            <a:off x="1937838" y="336665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8"/>
          <p:cNvSpPr txBox="1">
            <a:spLocks noGrp="1"/>
          </p:cNvSpPr>
          <p:nvPr>
            <p:ph type="subTitle" idx="4"/>
          </p:nvPr>
        </p:nvSpPr>
        <p:spPr>
          <a:xfrm>
            <a:off x="5705086" y="336665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8"/>
          <p:cNvSpPr txBox="1">
            <a:spLocks noGrp="1"/>
          </p:cNvSpPr>
          <p:nvPr>
            <p:ph type="subTitle" idx="5"/>
          </p:nvPr>
        </p:nvSpPr>
        <p:spPr>
          <a:xfrm>
            <a:off x="1937838" y="1398200"/>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38" name="Google Shape;138;p18"/>
          <p:cNvSpPr txBox="1">
            <a:spLocks noGrp="1"/>
          </p:cNvSpPr>
          <p:nvPr>
            <p:ph type="subTitle" idx="6"/>
          </p:nvPr>
        </p:nvSpPr>
        <p:spPr>
          <a:xfrm>
            <a:off x="1937838" y="2979025"/>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39" name="Google Shape;139;p18"/>
          <p:cNvSpPr txBox="1">
            <a:spLocks noGrp="1"/>
          </p:cNvSpPr>
          <p:nvPr>
            <p:ph type="subTitle" idx="7"/>
          </p:nvPr>
        </p:nvSpPr>
        <p:spPr>
          <a:xfrm>
            <a:off x="5705063" y="1398200"/>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40" name="Google Shape;140;p18"/>
          <p:cNvSpPr txBox="1">
            <a:spLocks noGrp="1"/>
          </p:cNvSpPr>
          <p:nvPr>
            <p:ph type="subTitle" idx="8"/>
          </p:nvPr>
        </p:nvSpPr>
        <p:spPr>
          <a:xfrm>
            <a:off x="5705063" y="2979025"/>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pic>
        <p:nvPicPr>
          <p:cNvPr id="141" name="Google Shape;141;p18"/>
          <p:cNvPicPr preferRelativeResize="0"/>
          <p:nvPr/>
        </p:nvPicPr>
        <p:blipFill rotWithShape="1">
          <a:blip r:embed="rId2">
            <a:alphaModFix amt="17000"/>
          </a:blip>
          <a:srcRect l="-108" t="60396" r="10074" b="-1334"/>
          <a:stretch/>
        </p:blipFill>
        <p:spPr>
          <a:xfrm rot="10800000">
            <a:off x="1" y="4090275"/>
            <a:ext cx="5383774" cy="1053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1pPr>
            <a:lvl2pPr lvl="1"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2pPr>
            <a:lvl3pPr lvl="2"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3pPr>
            <a:lvl4pPr lvl="3"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4pPr>
            <a:lvl5pPr lvl="4"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5pPr>
            <a:lvl6pPr lvl="5"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6pPr>
            <a:lvl7pPr lvl="6"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7pPr>
            <a:lvl8pPr lvl="7"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8pPr>
            <a:lvl9pPr lvl="8"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1pPr>
            <a:lvl2pPr marL="914400" lvl="1"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2pPr>
            <a:lvl3pPr marL="1371600" lvl="2"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3pPr>
            <a:lvl4pPr marL="1828800" lvl="3"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4pPr>
            <a:lvl5pPr marL="2286000" lvl="4"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5pPr>
            <a:lvl6pPr marL="2743200" lvl="5"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6pPr>
            <a:lvl7pPr marL="3200400" lvl="6"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7pPr>
            <a:lvl8pPr marL="3657600" lvl="7"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8pPr>
            <a:lvl9pPr marL="4114800" lvl="8"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8" r:id="rId6"/>
    <p:sldLayoutId id="2147483659" r:id="rId7"/>
    <p:sldLayoutId id="2147483663" r:id="rId8"/>
    <p:sldLayoutId id="2147483664" r:id="rId9"/>
    <p:sldLayoutId id="2147483666" r:id="rId10"/>
    <p:sldLayoutId id="2147483667" r:id="rId11"/>
    <p:sldLayoutId id="214748366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ctrTitle"/>
          </p:nvPr>
        </p:nvSpPr>
        <p:spPr>
          <a:xfrm>
            <a:off x="1609053" y="1074687"/>
            <a:ext cx="6242765" cy="598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solidFill>
                  <a:schemeClr val="tx2">
                    <a:lumMod val="75000"/>
                  </a:schemeClr>
                </a:solidFill>
              </a:rPr>
              <a:t>BÁO CÁO ĐỒ ÁN CHUYÊN NGÀNH</a:t>
            </a:r>
            <a:endParaRPr sz="2300" dirty="0">
              <a:solidFill>
                <a:schemeClr val="tx2">
                  <a:lumMod val="75000"/>
                </a:schemeClr>
              </a:solidFill>
            </a:endParaRPr>
          </a:p>
        </p:txBody>
      </p:sp>
      <p:sp>
        <p:nvSpPr>
          <p:cNvPr id="193" name="Google Shape;193;p26"/>
          <p:cNvSpPr txBox="1">
            <a:spLocks noGrp="1"/>
          </p:cNvSpPr>
          <p:nvPr>
            <p:ph type="subTitle" idx="1"/>
          </p:nvPr>
        </p:nvSpPr>
        <p:spPr>
          <a:xfrm>
            <a:off x="2307600" y="258924"/>
            <a:ext cx="4528800" cy="74647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KHOA KỸ THUẬT CÔNG NGHỆ</a:t>
            </a:r>
          </a:p>
          <a:p>
            <a:pPr marL="0" lvl="0" indent="0" rtl="0">
              <a:spcBef>
                <a:spcPts val="0"/>
              </a:spcBef>
              <a:spcAft>
                <a:spcPts val="0"/>
              </a:spcAft>
              <a:buNone/>
            </a:pPr>
            <a:r>
              <a:rPr lang="en" dirty="0"/>
              <a:t>BỘ MÔN CÔNG NGHỆ THÔNG TIN</a:t>
            </a:r>
            <a:endParaRPr dirty="0"/>
          </a:p>
        </p:txBody>
      </p:sp>
      <p:cxnSp>
        <p:nvCxnSpPr>
          <p:cNvPr id="194" name="Google Shape;194;p26"/>
          <p:cNvCxnSpPr>
            <a:endCxn id="195" idx="6"/>
          </p:cNvCxnSpPr>
          <p:nvPr/>
        </p:nvCxnSpPr>
        <p:spPr>
          <a:xfrm rot="10800000">
            <a:off x="1158675" y="3279726"/>
            <a:ext cx="5599500" cy="3300"/>
          </a:xfrm>
          <a:prstGeom prst="straightConnector1">
            <a:avLst/>
          </a:prstGeom>
          <a:noFill/>
          <a:ln w="9525" cap="flat" cmpd="sng">
            <a:solidFill>
              <a:schemeClr val="accent1"/>
            </a:solidFill>
            <a:prstDash val="solid"/>
            <a:round/>
            <a:headEnd type="none" w="med" len="med"/>
            <a:tailEnd type="none" w="med" len="med"/>
          </a:ln>
        </p:spPr>
      </p:cxnSp>
      <p:sp>
        <p:nvSpPr>
          <p:cNvPr id="2" name="Google Shape;192;p26">
            <a:extLst>
              <a:ext uri="{FF2B5EF4-FFF2-40B4-BE49-F238E27FC236}">
                <a16:creationId xmlns:a16="http://schemas.microsoft.com/office/drawing/2014/main" id="{20B9508E-457F-A126-8707-9B2D05C9C2D1}"/>
              </a:ext>
            </a:extLst>
          </p:cNvPr>
          <p:cNvSpPr txBox="1">
            <a:spLocks/>
          </p:cNvSpPr>
          <p:nvPr/>
        </p:nvSpPr>
        <p:spPr>
          <a:xfrm>
            <a:off x="1519304" y="1716673"/>
            <a:ext cx="6242765" cy="5981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EB Garamond SemiBold"/>
              <a:buNone/>
              <a:defRPr sz="5500" b="0" i="0" u="none" strike="noStrike" cap="none">
                <a:solidFill>
                  <a:schemeClr val="dk1"/>
                </a:solidFill>
                <a:latin typeface="EB Garamond SemiBold"/>
                <a:ea typeface="EB Garamond SemiBold"/>
                <a:cs typeface="EB Garamond SemiBold"/>
                <a:sym typeface="EB Garamond SemiBold"/>
              </a:defRPr>
            </a:lvl1pPr>
            <a:lvl2pPr marR="0" lvl="1"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2pPr>
            <a:lvl3pPr marR="0" lvl="2"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3pPr>
            <a:lvl4pPr marR="0" lvl="3"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4pPr>
            <a:lvl5pPr marR="0" lvl="4"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5pPr>
            <a:lvl6pPr marR="0" lvl="5"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6pPr>
            <a:lvl7pPr marR="0" lvl="6"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7pPr>
            <a:lvl8pPr marR="0" lvl="7"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8pPr>
            <a:lvl9pPr marR="0" lvl="8"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9pPr>
          </a:lstStyle>
          <a:p>
            <a:r>
              <a:rPr lang="vi-VN" sz="2500" dirty="0"/>
              <a:t>ĐỀ TÀI</a:t>
            </a:r>
          </a:p>
        </p:txBody>
      </p:sp>
      <p:sp>
        <p:nvSpPr>
          <p:cNvPr id="3" name="Google Shape;192;p26">
            <a:extLst>
              <a:ext uri="{FF2B5EF4-FFF2-40B4-BE49-F238E27FC236}">
                <a16:creationId xmlns:a16="http://schemas.microsoft.com/office/drawing/2014/main" id="{8B07CEF0-AE87-58FB-24D1-05222CBE5F23}"/>
              </a:ext>
            </a:extLst>
          </p:cNvPr>
          <p:cNvSpPr txBox="1">
            <a:spLocks/>
          </p:cNvSpPr>
          <p:nvPr/>
        </p:nvSpPr>
        <p:spPr>
          <a:xfrm>
            <a:off x="596722" y="2314863"/>
            <a:ext cx="8547278" cy="8955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EB Garamond SemiBold"/>
              <a:buNone/>
              <a:defRPr sz="5500" b="0" i="0" u="none" strike="noStrike" cap="none">
                <a:solidFill>
                  <a:schemeClr val="dk1"/>
                </a:solidFill>
                <a:latin typeface="EB Garamond SemiBold"/>
                <a:ea typeface="EB Garamond SemiBold"/>
                <a:cs typeface="EB Garamond SemiBold"/>
                <a:sym typeface="EB Garamond SemiBold"/>
              </a:defRPr>
            </a:lvl1pPr>
            <a:lvl2pPr marR="0" lvl="1"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2pPr>
            <a:lvl3pPr marR="0" lvl="2"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3pPr>
            <a:lvl4pPr marR="0" lvl="3"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4pPr>
            <a:lvl5pPr marR="0" lvl="4"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5pPr>
            <a:lvl6pPr marR="0" lvl="5"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6pPr>
            <a:lvl7pPr marR="0" lvl="6"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7pPr>
            <a:lvl8pPr marR="0" lvl="7"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8pPr>
            <a:lvl9pPr marR="0" lvl="8" algn="ctr" rtl="0">
              <a:lnSpc>
                <a:spcPct val="100000"/>
              </a:lnSpc>
              <a:spcBef>
                <a:spcPts val="0"/>
              </a:spcBef>
              <a:spcAft>
                <a:spcPts val="0"/>
              </a:spcAft>
              <a:buClr>
                <a:srgbClr val="191919"/>
              </a:buClr>
              <a:buSzPts val="5200"/>
              <a:buFont typeface="EB Garamond SemiBold"/>
              <a:buNone/>
              <a:defRPr sz="5200" b="0" i="0" u="none" strike="noStrike" cap="none">
                <a:solidFill>
                  <a:srgbClr val="191919"/>
                </a:solidFill>
                <a:latin typeface="EB Garamond SemiBold"/>
                <a:ea typeface="EB Garamond SemiBold"/>
                <a:cs typeface="EB Garamond SemiBold"/>
                <a:sym typeface="EB Garamond SemiBold"/>
              </a:defRPr>
            </a:lvl9pPr>
          </a:lstStyle>
          <a:p>
            <a:r>
              <a:rPr lang="vi-VN" sz="2300" dirty="0">
                <a:solidFill>
                  <a:schemeClr val="tx2">
                    <a:lumMod val="75000"/>
                  </a:schemeClr>
                </a:solidFill>
              </a:rPr>
              <a:t>XÂY DỰNG WEBSITE QUẢN LÝ </a:t>
            </a:r>
          </a:p>
          <a:p>
            <a:r>
              <a:rPr lang="vi-VN" sz="2300" dirty="0">
                <a:solidFill>
                  <a:schemeClr val="tx2">
                    <a:lumMod val="75000"/>
                  </a:schemeClr>
                </a:solidFill>
              </a:rPr>
              <a:t>CÔNG TÁC CHẤM THI KẾT THÚC MÔN KHOA KT&amp;CN</a:t>
            </a:r>
          </a:p>
        </p:txBody>
      </p:sp>
      <p:sp>
        <p:nvSpPr>
          <p:cNvPr id="4" name="Google Shape;193;p26">
            <a:extLst>
              <a:ext uri="{FF2B5EF4-FFF2-40B4-BE49-F238E27FC236}">
                <a16:creationId xmlns:a16="http://schemas.microsoft.com/office/drawing/2014/main" id="{EE9BBA80-E20C-CD90-608E-8A4732C1CDB2}"/>
              </a:ext>
            </a:extLst>
          </p:cNvPr>
          <p:cNvSpPr txBox="1">
            <a:spLocks/>
          </p:cNvSpPr>
          <p:nvPr/>
        </p:nvSpPr>
        <p:spPr>
          <a:xfrm>
            <a:off x="1609053" y="3764770"/>
            <a:ext cx="2257961" cy="78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Sans Medium"/>
              <a:buNone/>
              <a:defRPr sz="16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9pPr>
          </a:lstStyle>
          <a:p>
            <a:pPr marL="0" indent="0" algn="r"/>
            <a:r>
              <a:rPr lang="vi-VN" sz="1800" dirty="0"/>
              <a:t>Giảng viên hướng dẫn:</a:t>
            </a:r>
          </a:p>
          <a:p>
            <a:pPr marL="0" indent="0" algn="r"/>
            <a:r>
              <a:rPr lang="vi-VN" dirty="0"/>
              <a:t>Võ Thành C</a:t>
            </a:r>
          </a:p>
        </p:txBody>
      </p:sp>
      <p:sp>
        <p:nvSpPr>
          <p:cNvPr id="5" name="Google Shape;193;p26">
            <a:extLst>
              <a:ext uri="{FF2B5EF4-FFF2-40B4-BE49-F238E27FC236}">
                <a16:creationId xmlns:a16="http://schemas.microsoft.com/office/drawing/2014/main" id="{329D58DF-4DCF-84E2-A887-3186CC02426E}"/>
              </a:ext>
            </a:extLst>
          </p:cNvPr>
          <p:cNvSpPr txBox="1">
            <a:spLocks/>
          </p:cNvSpPr>
          <p:nvPr/>
        </p:nvSpPr>
        <p:spPr>
          <a:xfrm>
            <a:off x="4998127" y="3764770"/>
            <a:ext cx="2853691" cy="78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Sans Medium"/>
              <a:buNone/>
              <a:defRPr sz="16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9pPr>
          </a:lstStyle>
          <a:p>
            <a:pPr marL="0" indent="0" algn="r"/>
            <a:r>
              <a:rPr lang="vi-VN" sz="1800" dirty="0"/>
              <a:t>Sinh viên thực hiện:</a:t>
            </a:r>
          </a:p>
          <a:p>
            <a:pPr marL="0" indent="0" algn="r"/>
            <a:r>
              <a:rPr lang="vi-VN" dirty="0"/>
              <a:t>Nguyễn Thanh Trúc - 117520005</a:t>
            </a:r>
          </a:p>
        </p:txBody>
      </p:sp>
      <p:pic>
        <p:nvPicPr>
          <p:cNvPr id="6" name="Picture 5" descr="Ý Nghĩa Logo Trường Đại Học Thủ Dầu Một - TDMU">
            <a:extLst>
              <a:ext uri="{FF2B5EF4-FFF2-40B4-BE49-F238E27FC236}">
                <a16:creationId xmlns:a16="http://schemas.microsoft.com/office/drawing/2014/main" id="{9288C9A1-BF1D-62FC-F2C6-F554CAD91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022" y="225274"/>
            <a:ext cx="801766" cy="746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77622" y="2972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CSS</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712632" y="827017"/>
            <a:ext cx="8178084" cy="3375732"/>
          </a:xfrm>
          <a:prstGeom prst="rect">
            <a:avLst/>
          </a:prstGeom>
          <a:noFill/>
        </p:spPr>
        <p:txBody>
          <a:bodyPr wrap="square">
            <a:spAutoFit/>
          </a:bodyPr>
          <a:lstStyle/>
          <a:p>
            <a:pPr marL="0" marR="0" indent="318135"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 N</a:t>
            </a:r>
            <a:r>
              <a:rPr lang="vi-VN" sz="1800" dirty="0">
                <a:effectLst/>
                <a:latin typeface="EB Garamond Medium" panose="00000600000000000000" pitchFamily="2" charset="0"/>
                <a:ea typeface="EB Garamond Medium" panose="00000600000000000000" pitchFamily="2" charset="0"/>
              </a:rPr>
              <a:t>gôn ngữ thiết kế đơn giản, xử lý một phần giao diện của trang </a:t>
            </a:r>
            <a:r>
              <a:rPr lang="vi-VN" sz="1800" dirty="0" err="1">
                <a:effectLst/>
                <a:latin typeface="EB Garamond Medium" panose="00000600000000000000" pitchFamily="2" charset="0"/>
                <a:ea typeface="EB Garamond Medium" panose="00000600000000000000" pitchFamily="2" charset="0"/>
              </a:rPr>
              <a:t>web</a:t>
            </a:r>
            <a:r>
              <a:rPr lang="vi-VN" sz="1800" dirty="0">
                <a:effectLst/>
                <a:latin typeface="EB Garamond Medium" panose="00000600000000000000" pitchFamily="2" charset="0"/>
                <a:ea typeface="EB Garamond Medium" panose="00000600000000000000" pitchFamily="2" charset="0"/>
              </a:rPr>
              <a:t>. CSS mô tả cách các phần tử HTML hiển thị trên màn hình và các phương tiện khác.</a:t>
            </a:r>
          </a:p>
          <a:p>
            <a:pPr indent="457200" algn="just">
              <a:lnSpc>
                <a:spcPct val="150000"/>
              </a:lnSpc>
            </a:pPr>
            <a:r>
              <a:rPr lang="vi-VN" sz="1800" b="1" dirty="0">
                <a:effectLst/>
                <a:latin typeface="EB Garamond ExtraBold" panose="00000900000000000000" pitchFamily="2" charset="0"/>
                <a:ea typeface="EB Garamond ExtraBold" panose="00000900000000000000" pitchFamily="2" charset="0"/>
              </a:rPr>
              <a:t>Ưu điểm: </a:t>
            </a:r>
          </a:p>
          <a:p>
            <a:pPr marL="0" marR="0" indent="450215"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Dễ dàng khi thực hiện bảo trì.</a:t>
            </a:r>
          </a:p>
          <a:p>
            <a:pPr indent="450215" algn="just">
              <a:lnSpc>
                <a:spcPct val="150000"/>
              </a:lnSpc>
            </a:pPr>
            <a:r>
              <a:rPr lang="vi-VN" sz="1800" dirty="0">
                <a:effectLst/>
                <a:latin typeface="EB Garamond Medium" panose="00000600000000000000" pitchFamily="2" charset="0"/>
                <a:ea typeface="EB Garamond Medium" panose="00000600000000000000" pitchFamily="2" charset="0"/>
              </a:rPr>
              <a:t>- Khả năng tiết kiệm thời gian</a:t>
            </a:r>
          </a:p>
          <a:p>
            <a:pPr indent="457200" algn="just">
              <a:lnSpc>
                <a:spcPct val="150000"/>
              </a:lnSpc>
            </a:pPr>
            <a:r>
              <a:rPr lang="vi-VN" sz="1800" dirty="0">
                <a:latin typeface="EB Garamond ExtraBold" panose="00000900000000000000" pitchFamily="2" charset="0"/>
                <a:ea typeface="EB Garamond ExtraBold" panose="00000900000000000000" pitchFamily="2" charset="0"/>
              </a:rPr>
              <a:t>Nhược điểm:</a:t>
            </a:r>
          </a:p>
          <a:p>
            <a:pPr indent="457200" algn="just">
              <a:lnSpc>
                <a:spcPct val="150000"/>
              </a:lnSpc>
            </a:pPr>
            <a:r>
              <a:rPr lang="vi-VN" sz="1800" dirty="0">
                <a:latin typeface="EB Garamond Medium" panose="00000600000000000000" pitchFamily="2" charset="0"/>
                <a:ea typeface="EB Garamond Medium" panose="00000600000000000000" pitchFamily="2" charset="0"/>
              </a:rPr>
              <a:t>- Hoạt động khác biệt cho từng trình duyệt</a:t>
            </a:r>
          </a:p>
          <a:p>
            <a:pPr algn="just" fontAlgn="base">
              <a:lnSpc>
                <a:spcPct val="150000"/>
              </a:lnSpc>
            </a:pPr>
            <a:r>
              <a:rPr lang="vi-VN" sz="1800" dirty="0">
                <a:solidFill>
                  <a:srgbClr val="212529"/>
                </a:solidFill>
                <a:latin typeface="EB Garamond Medium" panose="00000600000000000000" pitchFamily="2" charset="0"/>
                <a:ea typeface="EB Garamond Medium" panose="00000600000000000000" pitchFamily="2" charset="0"/>
              </a:rPr>
              <a:t>         - Định dạng </a:t>
            </a:r>
            <a:r>
              <a:rPr lang="vi-VN" sz="1800" dirty="0" err="1">
                <a:solidFill>
                  <a:srgbClr val="212529"/>
                </a:solidFill>
                <a:latin typeface="EB Garamond Medium" panose="00000600000000000000" pitchFamily="2" charset="0"/>
                <a:ea typeface="EB Garamond Medium" panose="00000600000000000000" pitchFamily="2" charset="0"/>
              </a:rPr>
              <a:t>web</a:t>
            </a:r>
            <a:r>
              <a:rPr lang="vi-VN" sz="1800" dirty="0">
                <a:solidFill>
                  <a:srgbClr val="212529"/>
                </a:solidFill>
                <a:latin typeface="EB Garamond Medium" panose="00000600000000000000" pitchFamily="2" charset="0"/>
                <a:ea typeface="EB Garamond Medium" panose="00000600000000000000" pitchFamily="2" charset="0"/>
              </a:rPr>
              <a:t> có khả năng rủi ro.</a:t>
            </a:r>
            <a:endParaRPr lang="vi-VN" sz="1800" b="0" i="0" dirty="0">
              <a:solidFill>
                <a:srgbClr val="212529"/>
              </a:solidFill>
              <a:effectLst/>
              <a:latin typeface="EB Garamond Medium" panose="00000600000000000000" pitchFamily="2" charset="0"/>
              <a:ea typeface="EB Garamond Medium" panose="00000600000000000000" pitchFamily="2" charset="0"/>
            </a:endParaRPr>
          </a:p>
        </p:txBody>
      </p:sp>
      <p:sp>
        <p:nvSpPr>
          <p:cNvPr id="2" name="TextBox 1">
            <a:extLst>
              <a:ext uri="{FF2B5EF4-FFF2-40B4-BE49-F238E27FC236}">
                <a16:creationId xmlns:a16="http://schemas.microsoft.com/office/drawing/2014/main" id="{DCFD8423-2734-25FA-7816-84D4F5921261}"/>
              </a:ext>
            </a:extLst>
          </p:cNvPr>
          <p:cNvSpPr txBox="1"/>
          <p:nvPr/>
        </p:nvSpPr>
        <p:spPr>
          <a:xfrm>
            <a:off x="8770512"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9</a:t>
            </a:r>
          </a:p>
        </p:txBody>
      </p:sp>
    </p:spTree>
    <p:extLst>
      <p:ext uri="{BB962C8B-B14F-4D97-AF65-F5344CB8AC3E}">
        <p14:creationId xmlns:p14="http://schemas.microsoft.com/office/powerpoint/2010/main" val="254513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60450" y="3745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XAMPP</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400174" y="998736"/>
            <a:ext cx="8624552" cy="3998980"/>
          </a:xfrm>
          <a:prstGeom prst="rect">
            <a:avLst/>
          </a:prstGeom>
          <a:noFill/>
        </p:spPr>
        <p:txBody>
          <a:bodyPr wrap="square">
            <a:spAutoFit/>
          </a:bodyPr>
          <a:lstStyle/>
          <a:p>
            <a:pPr marL="0" marR="0">
              <a:lnSpc>
                <a:spcPct val="150000"/>
              </a:lnSpc>
              <a:spcBef>
                <a:spcPts val="0"/>
              </a:spcBef>
              <a:spcAft>
                <a:spcPts val="0"/>
              </a:spcAft>
            </a:pPr>
            <a:r>
              <a:rPr lang="vi-VN" sz="1700" dirty="0">
                <a:latin typeface="EB Garamond Medium" panose="00000600000000000000" pitchFamily="2" charset="0"/>
                <a:ea typeface="EB Garamond Medium" panose="00000600000000000000" pitchFamily="2" charset="0"/>
              </a:rPr>
              <a:t>          - L</a:t>
            </a:r>
            <a:r>
              <a:rPr lang="vi-VN" sz="1700" dirty="0">
                <a:effectLst/>
                <a:latin typeface="EB Garamond Medium" panose="00000600000000000000" pitchFamily="2" charset="0"/>
                <a:ea typeface="EB Garamond Medium" panose="00000600000000000000" pitchFamily="2" charset="0"/>
              </a:rPr>
              <a:t>à một trong những phần mềm được nhiều lập trình viên sử dung để thiết lập </a:t>
            </a:r>
            <a:r>
              <a:rPr lang="vi-VN" sz="1700" dirty="0" err="1">
                <a:effectLst/>
                <a:latin typeface="EB Garamond Medium" panose="00000600000000000000" pitchFamily="2" charset="0"/>
                <a:ea typeface="EB Garamond Medium" panose="00000600000000000000" pitchFamily="2" charset="0"/>
              </a:rPr>
              <a:t>website</a:t>
            </a:r>
            <a:r>
              <a:rPr lang="vi-VN" sz="1700" dirty="0">
                <a:effectLst/>
                <a:latin typeface="EB Garamond Medium" panose="00000600000000000000" pitchFamily="2" charset="0"/>
                <a:ea typeface="EB Garamond Medium" panose="00000600000000000000" pitchFamily="2" charset="0"/>
              </a:rPr>
              <a:t> theo ngôn ngữ PHP. Các thành phần chính của XAMPP gồm có: </a:t>
            </a:r>
            <a:r>
              <a:rPr lang="vi-VN" sz="1700" dirty="0" err="1">
                <a:effectLst/>
                <a:latin typeface="EB Garamond Medium" panose="00000600000000000000" pitchFamily="2" charset="0"/>
                <a:ea typeface="EB Garamond Medium" panose="00000600000000000000" pitchFamily="2" charset="0"/>
              </a:rPr>
              <a:t>Apache</a:t>
            </a:r>
            <a:r>
              <a:rPr lang="vi-VN" sz="1700" dirty="0">
                <a:effectLst/>
                <a:latin typeface="EB Garamond Medium" panose="00000600000000000000" pitchFamily="2" charset="0"/>
                <a:ea typeface="EB Garamond Medium" panose="00000600000000000000" pitchFamily="2" charset="0"/>
              </a:rPr>
              <a:t>, </a:t>
            </a:r>
            <a:r>
              <a:rPr lang="vi-VN" sz="1700" dirty="0" err="1">
                <a:effectLst/>
                <a:latin typeface="EB Garamond Medium" panose="00000600000000000000" pitchFamily="2" charset="0"/>
                <a:ea typeface="EB Garamond Medium" panose="00000600000000000000" pitchFamily="2" charset="0"/>
              </a:rPr>
              <a:t>MySQL</a:t>
            </a:r>
            <a:r>
              <a:rPr lang="vi-VN" sz="1700" dirty="0">
                <a:effectLst/>
                <a:latin typeface="EB Garamond Medium" panose="00000600000000000000" pitchFamily="2" charset="0"/>
                <a:ea typeface="EB Garamond Medium" panose="00000600000000000000" pitchFamily="2" charset="0"/>
              </a:rPr>
              <a:t>, PHP và </a:t>
            </a:r>
            <a:r>
              <a:rPr lang="vi-VN" sz="1700" dirty="0" err="1">
                <a:effectLst/>
                <a:latin typeface="EB Garamond Medium" panose="00000600000000000000" pitchFamily="2" charset="0"/>
                <a:ea typeface="EB Garamond Medium" panose="00000600000000000000" pitchFamily="2" charset="0"/>
              </a:rPr>
              <a:t>Perl</a:t>
            </a:r>
            <a:r>
              <a:rPr lang="vi-VN" sz="1700" dirty="0">
                <a:effectLst/>
                <a:latin typeface="EB Garamond Medium" panose="00000600000000000000" pitchFamily="2" charset="0"/>
                <a:ea typeface="EB Garamond Medium" panose="00000600000000000000" pitchFamily="2" charset="0"/>
              </a:rPr>
              <a:t>.</a:t>
            </a:r>
          </a:p>
          <a:p>
            <a:pPr indent="457200" algn="just">
              <a:lnSpc>
                <a:spcPct val="150000"/>
              </a:lnSpc>
            </a:pPr>
            <a:r>
              <a:rPr lang="vi-VN" sz="1700" b="1" dirty="0">
                <a:effectLst/>
                <a:latin typeface="EB Garamond ExtraBold" panose="00000900000000000000" pitchFamily="2" charset="0"/>
                <a:ea typeface="EB Garamond ExtraBold" panose="00000900000000000000" pitchFamily="2" charset="0"/>
              </a:rPr>
              <a:t>Ưu điểm: </a:t>
            </a:r>
          </a:p>
          <a:p>
            <a:pPr marR="0" lvl="0" algn="just">
              <a:lnSpc>
                <a:spcPct val="150000"/>
              </a:lnSpc>
              <a:spcBef>
                <a:spcPts val="0"/>
              </a:spcBef>
              <a:spcAft>
                <a:spcPts val="0"/>
              </a:spcAft>
            </a:pPr>
            <a:r>
              <a:rPr lang="vi-VN" sz="1700" dirty="0">
                <a:latin typeface="EB Garamond Medium" panose="00000600000000000000" pitchFamily="2" charset="0"/>
                <a:ea typeface="EB Garamond Medium" panose="00000600000000000000" pitchFamily="2" charset="0"/>
              </a:rPr>
              <a:t>          -  Mã nguồn mở, tí</a:t>
            </a:r>
            <a:r>
              <a:rPr lang="vi-VN" sz="1700" dirty="0">
                <a:effectLst/>
                <a:latin typeface="EB Garamond Medium" panose="00000600000000000000" pitchFamily="2" charset="0"/>
                <a:ea typeface="EB Garamond Medium" panose="00000600000000000000" pitchFamily="2" charset="0"/>
              </a:rPr>
              <a:t>ch hợp nhiều tính năng.</a:t>
            </a:r>
          </a:p>
          <a:p>
            <a:pPr marR="0" lvl="0" algn="just">
              <a:lnSpc>
                <a:spcPct val="150000"/>
              </a:lnSpc>
              <a:spcBef>
                <a:spcPts val="0"/>
              </a:spcBef>
              <a:spcAft>
                <a:spcPts val="0"/>
              </a:spcAft>
            </a:pPr>
            <a:r>
              <a:rPr lang="vi-VN" sz="1700" dirty="0">
                <a:effectLst/>
                <a:latin typeface="EB Garamond Medium" panose="00000600000000000000" pitchFamily="2" charset="0"/>
                <a:ea typeface="EB Garamond Medium" panose="00000600000000000000" pitchFamily="2" charset="0"/>
              </a:rPr>
              <a:t>          - Cấu hình đơn giản và nhiều chức năng.</a:t>
            </a:r>
          </a:p>
          <a:p>
            <a:pPr marR="0" lvl="0" algn="just">
              <a:lnSpc>
                <a:spcPct val="150000"/>
              </a:lnSpc>
              <a:spcBef>
                <a:spcPts val="0"/>
              </a:spcBef>
              <a:spcAft>
                <a:spcPts val="0"/>
              </a:spcAft>
            </a:pPr>
            <a:r>
              <a:rPr lang="vi-VN" sz="1700" dirty="0">
                <a:effectLst/>
                <a:latin typeface="EB Garamond Medium" panose="00000600000000000000" pitchFamily="2" charset="0"/>
                <a:ea typeface="EB Garamond Medium" panose="00000600000000000000" pitchFamily="2" charset="0"/>
              </a:rPr>
              <a:t>          - Chạy được trên tất cả các hệ điều hành: </a:t>
            </a:r>
            <a:r>
              <a:rPr lang="vi-VN" sz="1700" dirty="0" err="1">
                <a:effectLst/>
                <a:latin typeface="EB Garamond Medium" panose="00000600000000000000" pitchFamily="2" charset="0"/>
                <a:ea typeface="EB Garamond Medium" panose="00000600000000000000" pitchFamily="2" charset="0"/>
              </a:rPr>
              <a:t>Cross-Platform</a:t>
            </a:r>
            <a:r>
              <a:rPr lang="vi-VN" sz="1700" dirty="0">
                <a:effectLst/>
                <a:latin typeface="EB Garamond Medium" panose="00000600000000000000" pitchFamily="2" charset="0"/>
                <a:ea typeface="EB Garamond Medium" panose="00000600000000000000" pitchFamily="2" charset="0"/>
              </a:rPr>
              <a:t>, Windows, </a:t>
            </a:r>
            <a:r>
              <a:rPr lang="vi-VN" sz="1700" dirty="0" err="1">
                <a:effectLst/>
                <a:latin typeface="EB Garamond Medium" panose="00000600000000000000" pitchFamily="2" charset="0"/>
                <a:ea typeface="EB Garamond Medium" panose="00000600000000000000" pitchFamily="2" charset="0"/>
              </a:rPr>
              <a:t>MacOS</a:t>
            </a:r>
            <a:r>
              <a:rPr lang="vi-VN" sz="1700" dirty="0">
                <a:effectLst/>
                <a:latin typeface="EB Garamond Medium" panose="00000600000000000000" pitchFamily="2" charset="0"/>
                <a:ea typeface="EB Garamond Medium" panose="00000600000000000000" pitchFamily="2" charset="0"/>
              </a:rPr>
              <a:t> và </a:t>
            </a:r>
            <a:r>
              <a:rPr lang="vi-VN" sz="1700" dirty="0" err="1">
                <a:effectLst/>
                <a:latin typeface="EB Garamond Medium" panose="00000600000000000000" pitchFamily="2" charset="0"/>
                <a:ea typeface="EB Garamond Medium" panose="00000600000000000000" pitchFamily="2" charset="0"/>
              </a:rPr>
              <a:t>Linux</a:t>
            </a:r>
            <a:r>
              <a:rPr lang="vi-VN" sz="1700" dirty="0">
                <a:effectLst/>
                <a:latin typeface="EB Garamond Medium" panose="00000600000000000000" pitchFamily="2" charset="0"/>
                <a:ea typeface="EB Garamond Medium" panose="00000600000000000000" pitchFamily="2" charset="0"/>
              </a:rPr>
              <a:t>.</a:t>
            </a:r>
          </a:p>
          <a:p>
            <a:pPr indent="457200" algn="just">
              <a:lnSpc>
                <a:spcPct val="150000"/>
              </a:lnSpc>
            </a:pPr>
            <a:r>
              <a:rPr lang="vi-VN" sz="1700" dirty="0">
                <a:latin typeface="EB Garamond ExtraBold" panose="00000900000000000000" pitchFamily="2" charset="0"/>
                <a:ea typeface="EB Garamond ExtraBold" panose="00000900000000000000" pitchFamily="2" charset="0"/>
              </a:rPr>
              <a:t>Nhược điểm:</a:t>
            </a:r>
          </a:p>
          <a:p>
            <a:pPr marL="0" marR="0">
              <a:lnSpc>
                <a:spcPct val="150000"/>
              </a:lnSpc>
              <a:spcBef>
                <a:spcPts val="0"/>
              </a:spcBef>
              <a:spcAft>
                <a:spcPts val="0"/>
              </a:spcAft>
            </a:pPr>
            <a:r>
              <a:rPr lang="vi-VN" sz="1700" dirty="0">
                <a:latin typeface="EB Garamond Medium" panose="00000600000000000000" pitchFamily="2" charset="0"/>
                <a:ea typeface="EB Garamond Medium" panose="00000600000000000000" pitchFamily="2" charset="0"/>
              </a:rPr>
              <a:t>          - D</a:t>
            </a:r>
            <a:r>
              <a:rPr lang="vi-VN" sz="1700" dirty="0">
                <a:effectLst/>
                <a:latin typeface="EB Garamond Medium" panose="00000600000000000000" pitchFamily="2" charset="0"/>
                <a:ea typeface="EB Garamond Medium" panose="00000600000000000000" pitchFamily="2" charset="0"/>
              </a:rPr>
              <a:t>ung lượng của XAMPP cũng tương đối nặng</a:t>
            </a:r>
          </a:p>
          <a:p>
            <a:pPr algn="just" fontAlgn="base">
              <a:lnSpc>
                <a:spcPct val="150000"/>
              </a:lnSpc>
            </a:pPr>
            <a:r>
              <a:rPr lang="vi-VN" sz="1700" dirty="0">
                <a:solidFill>
                  <a:srgbClr val="212529"/>
                </a:solidFill>
                <a:latin typeface="EB Garamond Medium" panose="00000600000000000000" pitchFamily="2" charset="0"/>
                <a:ea typeface="EB Garamond Medium" panose="00000600000000000000" pitchFamily="2" charset="0"/>
              </a:rPr>
              <a:t>         </a:t>
            </a:r>
            <a:r>
              <a:rPr lang="vi-VN" sz="1700" dirty="0">
                <a:effectLst/>
                <a:latin typeface="EB Garamond Medium" panose="00000600000000000000" pitchFamily="2" charset="0"/>
                <a:ea typeface="EB Garamond Medium" panose="00000600000000000000" pitchFamily="2" charset="0"/>
              </a:rPr>
              <a:t> - Cấu hình đơn giản nên XAMPP không hỗ trợ cấu hình </a:t>
            </a:r>
            <a:r>
              <a:rPr lang="vi-VN" sz="1700" dirty="0" err="1">
                <a:effectLst/>
                <a:latin typeface="EB Garamond Medium" panose="00000600000000000000" pitchFamily="2" charset="0"/>
                <a:ea typeface="EB Garamond Medium" panose="00000600000000000000" pitchFamily="2" charset="0"/>
              </a:rPr>
              <a:t>Module</a:t>
            </a:r>
            <a:endParaRPr lang="vi-VN" sz="1700" dirty="0">
              <a:effectLst/>
              <a:latin typeface="EB Garamond Medium" panose="00000600000000000000" pitchFamily="2" charset="0"/>
              <a:ea typeface="EB Garamond Medium" panose="00000600000000000000" pitchFamily="2" charset="0"/>
            </a:endParaRPr>
          </a:p>
          <a:p>
            <a:pPr algn="just" fontAlgn="base">
              <a:lnSpc>
                <a:spcPct val="150000"/>
              </a:lnSpc>
            </a:pPr>
            <a:endParaRPr lang="vi-VN" sz="1800" b="0" i="0" dirty="0">
              <a:solidFill>
                <a:srgbClr val="212529"/>
              </a:solidFill>
              <a:effectLst/>
              <a:latin typeface="EB Garamond Medium" panose="00000600000000000000" pitchFamily="2" charset="0"/>
              <a:ea typeface="EB Garamond Medium" panose="00000600000000000000" pitchFamily="2" charset="0"/>
            </a:endParaRPr>
          </a:p>
        </p:txBody>
      </p:sp>
      <p:sp>
        <p:nvSpPr>
          <p:cNvPr id="2" name="TextBox 1">
            <a:extLst>
              <a:ext uri="{FF2B5EF4-FFF2-40B4-BE49-F238E27FC236}">
                <a16:creationId xmlns:a16="http://schemas.microsoft.com/office/drawing/2014/main" id="{EE67F7D1-2736-CC0F-2795-340DFDF7A9BC}"/>
              </a:ext>
            </a:extLst>
          </p:cNvPr>
          <p:cNvSpPr txBox="1"/>
          <p:nvPr/>
        </p:nvSpPr>
        <p:spPr>
          <a:xfrm>
            <a:off x="8770512"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10</a:t>
            </a:r>
          </a:p>
        </p:txBody>
      </p:sp>
    </p:spTree>
    <p:extLst>
      <p:ext uri="{BB962C8B-B14F-4D97-AF65-F5344CB8AC3E}">
        <p14:creationId xmlns:p14="http://schemas.microsoft.com/office/powerpoint/2010/main" val="335436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69036" y="3959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PHP </a:t>
            </a:r>
            <a:r>
              <a:rPr lang="vi-VN" dirty="0" err="1"/>
              <a:t>Mailer</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631994" y="1033079"/>
            <a:ext cx="8178084" cy="3791231"/>
          </a:xfrm>
          <a:prstGeom prst="rect">
            <a:avLst/>
          </a:prstGeom>
          <a:noFill/>
        </p:spPr>
        <p:txBody>
          <a:bodyPr wrap="square">
            <a:spAutoFit/>
          </a:bodyPr>
          <a:lstStyle/>
          <a:p>
            <a:pPr indent="318135" algn="just">
              <a:lnSpc>
                <a:spcPct val="150000"/>
              </a:lnSpc>
            </a:pPr>
            <a:r>
              <a:rPr lang="vi-VN" sz="1800" dirty="0">
                <a:latin typeface="EB Garamond Medium" panose="00000600000000000000" pitchFamily="2" charset="0"/>
                <a:ea typeface="EB Garamond Medium" panose="00000600000000000000" pitchFamily="2" charset="0"/>
              </a:rPr>
              <a:t>  - </a:t>
            </a:r>
            <a:r>
              <a:rPr lang="vi-VN" sz="1800" dirty="0">
                <a:effectLst/>
                <a:latin typeface="Times New Roman" panose="02020603050405020304" pitchFamily="18" charset="0"/>
              </a:rPr>
              <a:t> Là một thư viện mã nguồn mở dùng để gửi </a:t>
            </a:r>
            <a:r>
              <a:rPr lang="vi-VN" sz="1800" dirty="0" err="1">
                <a:effectLst/>
                <a:latin typeface="Times New Roman" panose="02020603050405020304" pitchFamily="18" charset="0"/>
              </a:rPr>
              <a:t>email</a:t>
            </a:r>
            <a:r>
              <a:rPr lang="vi-VN" sz="1800" dirty="0">
                <a:effectLst/>
                <a:latin typeface="Times New Roman" panose="02020603050405020304" pitchFamily="18" charset="0"/>
              </a:rPr>
              <a:t> từ ứng dụng </a:t>
            </a:r>
            <a:r>
              <a:rPr lang="vi-VN" sz="1800" dirty="0" err="1">
                <a:effectLst/>
                <a:latin typeface="Times New Roman" panose="02020603050405020304" pitchFamily="18" charset="0"/>
              </a:rPr>
              <a:t>web</a:t>
            </a:r>
            <a:r>
              <a:rPr lang="vi-VN" sz="1800" dirty="0">
                <a:effectLst/>
                <a:latin typeface="Times New Roman" panose="02020603050405020304" pitchFamily="18" charset="0"/>
              </a:rPr>
              <a:t> sử dụng ngôn </a:t>
            </a:r>
            <a:r>
              <a:rPr lang="vi-VN" sz="1800" dirty="0">
                <a:effectLst/>
                <a:latin typeface="EB Garamond Medium" panose="00000600000000000000" pitchFamily="2" charset="0"/>
                <a:ea typeface="EB Garamond Medium" panose="00000600000000000000" pitchFamily="2" charset="0"/>
              </a:rPr>
              <a:t>ngữ lập trình PHP</a:t>
            </a:r>
          </a:p>
          <a:p>
            <a:pPr indent="318135" algn="just">
              <a:lnSpc>
                <a:spcPct val="150000"/>
              </a:lnSpc>
            </a:pPr>
            <a:r>
              <a:rPr lang="vi-VN" sz="1800" b="1" dirty="0">
                <a:latin typeface="EB Garamond Medium" panose="00000600000000000000" pitchFamily="2" charset="0"/>
                <a:ea typeface="EB Garamond Medium" panose="00000600000000000000" pitchFamily="2" charset="0"/>
              </a:rPr>
              <a:t>  Các tính năng của PHP </a:t>
            </a:r>
            <a:r>
              <a:rPr lang="vi-VN" sz="1800" b="1" dirty="0" err="1">
                <a:latin typeface="EB Garamond Medium" panose="00000600000000000000" pitchFamily="2" charset="0"/>
                <a:ea typeface="EB Garamond Medium" panose="00000600000000000000" pitchFamily="2" charset="0"/>
              </a:rPr>
              <a:t>Mailer</a:t>
            </a:r>
            <a:r>
              <a:rPr lang="vi-VN" sz="1800" b="1" dirty="0">
                <a:latin typeface="EB Garamond Medium" panose="00000600000000000000" pitchFamily="2" charset="0"/>
                <a:ea typeface="EB Garamond Medium" panose="00000600000000000000" pitchFamily="2" charset="0"/>
              </a:rPr>
              <a:t>:</a:t>
            </a:r>
          </a:p>
          <a:p>
            <a:pPr indent="318135" algn="just">
              <a:lnSpc>
                <a:spcPct val="150000"/>
              </a:lnSpc>
            </a:pPr>
            <a:r>
              <a:rPr lang="vi-VN" sz="1800" dirty="0">
                <a:latin typeface="EB Garamond Medium" panose="00000600000000000000" pitchFamily="2" charset="0"/>
                <a:ea typeface="EB Garamond Medium" panose="00000600000000000000" pitchFamily="2" charset="0"/>
              </a:rPr>
              <a:t>  - </a:t>
            </a:r>
            <a:r>
              <a:rPr lang="vi-VN" sz="1800" dirty="0">
                <a:effectLst/>
                <a:latin typeface="EB Garamond Medium" panose="00000600000000000000" pitchFamily="2" charset="0"/>
                <a:ea typeface="EB Garamond Medium" panose="00000600000000000000" pitchFamily="2" charset="0"/>
              </a:rPr>
              <a:t>Gửi </a:t>
            </a:r>
            <a:r>
              <a:rPr lang="vi-VN" sz="1800" dirty="0" err="1">
                <a:effectLst/>
                <a:latin typeface="EB Garamond Medium" panose="00000600000000000000" pitchFamily="2" charset="0"/>
                <a:ea typeface="EB Garamond Medium" panose="00000600000000000000" pitchFamily="2" charset="0"/>
              </a:rPr>
              <a:t>mail</a:t>
            </a:r>
            <a:r>
              <a:rPr lang="vi-VN" sz="1800" dirty="0">
                <a:effectLst/>
                <a:latin typeface="EB Garamond Medium" panose="00000600000000000000" pitchFamily="2" charset="0"/>
                <a:ea typeface="EB Garamond Medium" panose="00000600000000000000" pitchFamily="2" charset="0"/>
              </a:rPr>
              <a:t> với định dạng HTML</a:t>
            </a:r>
          </a:p>
          <a:p>
            <a:pPr indent="318135" algn="just">
              <a:lnSpc>
                <a:spcPct val="150000"/>
              </a:lnSpc>
            </a:pPr>
            <a:r>
              <a:rPr lang="vi-VN" sz="1800" dirty="0">
                <a:effectLst/>
                <a:latin typeface="EB Garamond Medium" panose="00000600000000000000" pitchFamily="2" charset="0"/>
                <a:ea typeface="EB Garamond Medium" panose="00000600000000000000" pitchFamily="2" charset="0"/>
              </a:rPr>
              <a:t>  - Xác thực người dùng</a:t>
            </a:r>
          </a:p>
          <a:p>
            <a:pPr indent="318135" algn="just">
              <a:lnSpc>
                <a:spcPct val="150000"/>
              </a:lnSpc>
            </a:pPr>
            <a:r>
              <a:rPr lang="vi-VN" sz="1800" dirty="0">
                <a:effectLst/>
                <a:latin typeface="EB Garamond Medium" panose="00000600000000000000" pitchFamily="2" charset="0"/>
                <a:ea typeface="EB Garamond Medium" panose="00000600000000000000" pitchFamily="2" charset="0"/>
              </a:rPr>
              <a:t>  - Tích hợp bảo mật</a:t>
            </a:r>
          </a:p>
          <a:p>
            <a:pPr indent="318135" algn="just">
              <a:lnSpc>
                <a:spcPct val="150000"/>
              </a:lnSpc>
            </a:pPr>
            <a:r>
              <a:rPr lang="vi-VN" sz="1800" dirty="0">
                <a:latin typeface="EB Garamond Medium" panose="00000600000000000000" pitchFamily="2" charset="0"/>
                <a:ea typeface="EB Garamond Medium" panose="00000600000000000000" pitchFamily="2" charset="0"/>
              </a:rPr>
              <a:t>  </a:t>
            </a:r>
            <a:r>
              <a:rPr lang="vi-VN" sz="1800" dirty="0">
                <a:effectLst/>
                <a:latin typeface="EB Garamond Medium" panose="00000600000000000000" pitchFamily="2" charset="0"/>
                <a:ea typeface="EB Garamond Medium" panose="00000600000000000000" pitchFamily="2" charset="0"/>
              </a:rPr>
              <a:t>- Tùy biến giao diện</a:t>
            </a:r>
          </a:p>
          <a:p>
            <a:pPr indent="318135" algn="just">
              <a:lnSpc>
                <a:spcPct val="150000"/>
              </a:lnSpc>
            </a:pPr>
            <a:r>
              <a:rPr lang="vi-VN" sz="1800" dirty="0">
                <a:latin typeface="EB Garamond Medium" panose="00000600000000000000" pitchFamily="2" charset="0"/>
                <a:ea typeface="EB Garamond Medium" panose="00000600000000000000" pitchFamily="2" charset="0"/>
              </a:rPr>
              <a:t>  </a:t>
            </a:r>
            <a:r>
              <a:rPr lang="vi-VN" sz="1800" dirty="0">
                <a:effectLst/>
                <a:latin typeface="EB Garamond Medium" panose="00000600000000000000" pitchFamily="2" charset="0"/>
                <a:ea typeface="EB Garamond Medium" panose="00000600000000000000" pitchFamily="2" charset="0"/>
              </a:rPr>
              <a:t>- Quản lý tập tin </a:t>
            </a:r>
            <a:r>
              <a:rPr lang="vi-VN" sz="1800" dirty="0" err="1">
                <a:effectLst/>
                <a:latin typeface="EB Garamond Medium" panose="00000600000000000000" pitchFamily="2" charset="0"/>
                <a:ea typeface="EB Garamond Medium" panose="00000600000000000000" pitchFamily="2" charset="0"/>
              </a:rPr>
              <a:t>log</a:t>
            </a:r>
            <a:endParaRPr lang="vi-VN" sz="1800" dirty="0">
              <a:effectLst/>
              <a:latin typeface="EB Garamond Medium" panose="00000600000000000000" pitchFamily="2" charset="0"/>
              <a:ea typeface="EB Garamond Medium" panose="00000600000000000000" pitchFamily="2" charset="0"/>
            </a:endParaRPr>
          </a:p>
          <a:p>
            <a:pPr indent="457200" algn="just">
              <a:lnSpc>
                <a:spcPct val="150000"/>
              </a:lnSpc>
            </a:pPr>
            <a:endParaRPr lang="vi-VN" sz="1800" dirty="0">
              <a:effectLst/>
              <a:latin typeface="EB Garamond Medium" panose="00000600000000000000" pitchFamily="2" charset="0"/>
              <a:ea typeface="EB Garamond Medium" panose="00000600000000000000" pitchFamily="2" charset="0"/>
            </a:endParaRPr>
          </a:p>
        </p:txBody>
      </p:sp>
      <p:sp>
        <p:nvSpPr>
          <p:cNvPr id="2" name="TextBox 1">
            <a:extLst>
              <a:ext uri="{FF2B5EF4-FFF2-40B4-BE49-F238E27FC236}">
                <a16:creationId xmlns:a16="http://schemas.microsoft.com/office/drawing/2014/main" id="{3BB9AB74-59B0-2963-A9B3-2FEA18725DB8}"/>
              </a:ext>
            </a:extLst>
          </p:cNvPr>
          <p:cNvSpPr txBox="1"/>
          <p:nvPr/>
        </p:nvSpPr>
        <p:spPr>
          <a:xfrm>
            <a:off x="8770512"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11</a:t>
            </a:r>
          </a:p>
        </p:txBody>
      </p:sp>
    </p:spTree>
    <p:extLst>
      <p:ext uri="{BB962C8B-B14F-4D97-AF65-F5344CB8AC3E}">
        <p14:creationId xmlns:p14="http://schemas.microsoft.com/office/powerpoint/2010/main" val="1769092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60450" y="5419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PHP </a:t>
            </a:r>
            <a:r>
              <a:rPr lang="vi-VN" dirty="0" err="1"/>
              <a:t>Mailer</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447397" y="1191919"/>
            <a:ext cx="8624552" cy="3375732"/>
          </a:xfrm>
          <a:prstGeom prst="rect">
            <a:avLst/>
          </a:prstGeom>
          <a:noFill/>
        </p:spPr>
        <p:txBody>
          <a:bodyPr wrap="square">
            <a:spAutoFit/>
          </a:bodyPr>
          <a:lstStyle/>
          <a:p>
            <a:pPr indent="457200" algn="just">
              <a:lnSpc>
                <a:spcPct val="150000"/>
              </a:lnSpc>
            </a:pPr>
            <a:r>
              <a:rPr lang="vi-VN" sz="1800" b="1" dirty="0">
                <a:effectLst/>
                <a:latin typeface="EB Garamond ExtraBold" panose="00000900000000000000" pitchFamily="2" charset="0"/>
                <a:ea typeface="EB Garamond ExtraBold" panose="00000900000000000000" pitchFamily="2" charset="0"/>
              </a:rPr>
              <a:t>Ưu điểm: </a:t>
            </a:r>
          </a:p>
          <a:p>
            <a:pPr marL="0" marR="0" indent="450215"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Dễ sử dụng, hỗ trợ nhiều giao thức </a:t>
            </a:r>
          </a:p>
          <a:p>
            <a:pPr marL="0" marR="0" indent="450215"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H</a:t>
            </a:r>
            <a:r>
              <a:rPr lang="vi-VN" sz="1800" dirty="0">
                <a:effectLst/>
                <a:latin typeface="EB Garamond Medium" panose="00000600000000000000" pitchFamily="2" charset="0"/>
                <a:ea typeface="EB Garamond Medium" panose="00000600000000000000" pitchFamily="2" charset="0"/>
              </a:rPr>
              <a:t>ỗ trợ gỡ lỗi tốt</a:t>
            </a:r>
          </a:p>
          <a:p>
            <a:pPr marL="0" marR="0" indent="450215"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Tính linh hoạt cao</a:t>
            </a:r>
            <a:endParaRPr lang="vi-VN" sz="1800" dirty="0">
              <a:effectLst/>
              <a:latin typeface="EB Garamond Medium" panose="00000600000000000000" pitchFamily="2" charset="0"/>
              <a:ea typeface="EB Garamond Medium" panose="00000600000000000000" pitchFamily="2" charset="0"/>
            </a:endParaRPr>
          </a:p>
          <a:p>
            <a:pPr indent="457200" algn="just">
              <a:lnSpc>
                <a:spcPct val="150000"/>
              </a:lnSpc>
            </a:pPr>
            <a:r>
              <a:rPr lang="vi-VN" sz="1800" dirty="0">
                <a:latin typeface="EB Garamond ExtraBold" panose="00000900000000000000" pitchFamily="2" charset="0"/>
                <a:ea typeface="EB Garamond ExtraBold" panose="00000900000000000000" pitchFamily="2" charset="0"/>
              </a:rPr>
              <a:t>Nhược điểm:</a:t>
            </a:r>
          </a:p>
          <a:p>
            <a:pPr indent="457200" algn="just">
              <a:lnSpc>
                <a:spcPct val="150000"/>
              </a:lnSpc>
            </a:pPr>
            <a:r>
              <a:rPr lang="vi-VN" sz="1800" dirty="0">
                <a:latin typeface="EB Garamond Medium" panose="00000600000000000000" pitchFamily="2" charset="0"/>
                <a:ea typeface="EB Garamond Medium" panose="00000600000000000000" pitchFamily="2" charset="0"/>
              </a:rPr>
              <a:t>- Hạn chế về nội dung </a:t>
            </a:r>
            <a:r>
              <a:rPr lang="vi-VN" sz="1800" dirty="0" err="1">
                <a:latin typeface="EB Garamond Medium" panose="00000600000000000000" pitchFamily="2" charset="0"/>
                <a:ea typeface="EB Garamond Medium" panose="00000600000000000000" pitchFamily="2" charset="0"/>
              </a:rPr>
              <a:t>mail</a:t>
            </a:r>
            <a:endParaRPr lang="vi-VN" sz="1800" dirty="0">
              <a:latin typeface="EB Garamond Medium" panose="00000600000000000000" pitchFamily="2" charset="0"/>
              <a:ea typeface="EB Garamond Medium" panose="00000600000000000000" pitchFamily="2" charset="0"/>
            </a:endParaRPr>
          </a:p>
          <a:p>
            <a:pPr algn="just" fontAlgn="base">
              <a:lnSpc>
                <a:spcPct val="150000"/>
              </a:lnSpc>
            </a:pPr>
            <a:r>
              <a:rPr lang="vi-VN" sz="1800" dirty="0">
                <a:solidFill>
                  <a:srgbClr val="212529"/>
                </a:solidFill>
                <a:latin typeface="EB Garamond Medium" panose="00000600000000000000" pitchFamily="2" charset="0"/>
                <a:ea typeface="EB Garamond Medium" panose="00000600000000000000" pitchFamily="2" charset="0"/>
              </a:rPr>
              <a:t>         - Định dạng </a:t>
            </a:r>
            <a:r>
              <a:rPr lang="vi-VN" sz="1800" dirty="0" err="1">
                <a:solidFill>
                  <a:srgbClr val="212529"/>
                </a:solidFill>
                <a:latin typeface="EB Garamond Medium" panose="00000600000000000000" pitchFamily="2" charset="0"/>
                <a:ea typeface="EB Garamond Medium" panose="00000600000000000000" pitchFamily="2" charset="0"/>
              </a:rPr>
              <a:t>web</a:t>
            </a:r>
            <a:r>
              <a:rPr lang="vi-VN" sz="1800" dirty="0">
                <a:solidFill>
                  <a:srgbClr val="212529"/>
                </a:solidFill>
                <a:latin typeface="EB Garamond Medium" panose="00000600000000000000" pitchFamily="2" charset="0"/>
                <a:ea typeface="EB Garamond Medium" panose="00000600000000000000" pitchFamily="2" charset="0"/>
              </a:rPr>
              <a:t> có khả năng rủi ro.</a:t>
            </a:r>
            <a:endParaRPr lang="vi-VN" sz="1800" b="0" i="0" dirty="0">
              <a:solidFill>
                <a:srgbClr val="212529"/>
              </a:solidFill>
              <a:effectLst/>
              <a:latin typeface="EB Garamond Medium" panose="00000600000000000000" pitchFamily="2" charset="0"/>
              <a:ea typeface="EB Garamond Medium" panose="00000600000000000000" pitchFamily="2" charset="0"/>
            </a:endParaRPr>
          </a:p>
          <a:p>
            <a:pPr algn="just" fontAlgn="base">
              <a:lnSpc>
                <a:spcPct val="150000"/>
              </a:lnSpc>
            </a:pPr>
            <a:endParaRPr lang="vi-VN" sz="1800" b="0" i="0" dirty="0">
              <a:solidFill>
                <a:srgbClr val="212529"/>
              </a:solidFill>
              <a:effectLst/>
              <a:latin typeface="EB Garamond Medium" panose="00000600000000000000" pitchFamily="2" charset="0"/>
              <a:ea typeface="EB Garamond Medium" panose="00000600000000000000" pitchFamily="2" charset="0"/>
            </a:endParaRPr>
          </a:p>
        </p:txBody>
      </p:sp>
      <p:sp>
        <p:nvSpPr>
          <p:cNvPr id="2" name="TextBox 1">
            <a:extLst>
              <a:ext uri="{FF2B5EF4-FFF2-40B4-BE49-F238E27FC236}">
                <a16:creationId xmlns:a16="http://schemas.microsoft.com/office/drawing/2014/main" id="{81FC1EAF-D45A-E1E0-C483-C9DECC5AE865}"/>
              </a:ext>
            </a:extLst>
          </p:cNvPr>
          <p:cNvSpPr txBox="1"/>
          <p:nvPr/>
        </p:nvSpPr>
        <p:spPr>
          <a:xfrm>
            <a:off x="8770512"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12</a:t>
            </a:r>
          </a:p>
        </p:txBody>
      </p:sp>
    </p:spTree>
    <p:extLst>
      <p:ext uri="{BB962C8B-B14F-4D97-AF65-F5344CB8AC3E}">
        <p14:creationId xmlns:p14="http://schemas.microsoft.com/office/powerpoint/2010/main" val="239488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2139358" y="1964633"/>
            <a:ext cx="6448023"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5000" dirty="0"/>
              <a:t>HIỆN THỰC HÓA NGHIÊN CỨU</a:t>
            </a:r>
            <a:endParaRPr sz="5000" dirty="0"/>
          </a:p>
        </p:txBody>
      </p:sp>
      <p:sp>
        <p:nvSpPr>
          <p:cNvPr id="236" name="Google Shape;236;p30"/>
          <p:cNvSpPr txBox="1">
            <a:spLocks noGrp="1"/>
          </p:cNvSpPr>
          <p:nvPr>
            <p:ph type="title" idx="2"/>
          </p:nvPr>
        </p:nvSpPr>
        <p:spPr>
          <a:xfrm>
            <a:off x="2139358" y="1030065"/>
            <a:ext cx="18156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a:t>
            </a:r>
            <a:r>
              <a:rPr lang="vi-VN" dirty="0">
                <a:solidFill>
                  <a:schemeClr val="tx2">
                    <a:lumMod val="75000"/>
                  </a:schemeClr>
                </a:solidFill>
              </a:rPr>
              <a:t>3</a:t>
            </a:r>
            <a:endParaRPr dirty="0">
              <a:solidFill>
                <a:schemeClr val="tx2">
                  <a:lumMod val="75000"/>
                </a:schemeClr>
              </a:solidFill>
            </a:endParaRPr>
          </a:p>
        </p:txBody>
      </p:sp>
      <p:pic>
        <p:nvPicPr>
          <p:cNvPr id="238" name="Google Shape;238;p30"/>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2" name="TextBox 1">
            <a:extLst>
              <a:ext uri="{FF2B5EF4-FFF2-40B4-BE49-F238E27FC236}">
                <a16:creationId xmlns:a16="http://schemas.microsoft.com/office/drawing/2014/main" id="{CF5080C2-3A77-1642-E766-991BCBE20B82}"/>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13</a:t>
            </a:r>
          </a:p>
        </p:txBody>
      </p:sp>
    </p:spTree>
    <p:extLst>
      <p:ext uri="{BB962C8B-B14F-4D97-AF65-F5344CB8AC3E}">
        <p14:creationId xmlns:p14="http://schemas.microsoft.com/office/powerpoint/2010/main" val="353091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1026" name="Picture 2">
            <a:extLst>
              <a:ext uri="{FF2B5EF4-FFF2-40B4-BE49-F238E27FC236}">
                <a16:creationId xmlns:a16="http://schemas.microsoft.com/office/drawing/2014/main" id="{E8A2E9B9-24A4-BF90-0555-D56E01BDC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157" y="824249"/>
            <a:ext cx="6315812" cy="430268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907673" y="1985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hình thực thể kết hợp</a:t>
            </a:r>
            <a:endParaRPr dirty="0"/>
          </a:p>
        </p:txBody>
      </p:sp>
      <p:sp>
        <p:nvSpPr>
          <p:cNvPr id="20" name="TextBox 19">
            <a:extLst>
              <a:ext uri="{FF2B5EF4-FFF2-40B4-BE49-F238E27FC236}">
                <a16:creationId xmlns:a16="http://schemas.microsoft.com/office/drawing/2014/main" id="{E867379A-B717-CF9A-DC2F-2CA25A83F88A}"/>
              </a:ext>
            </a:extLst>
          </p:cNvPr>
          <p:cNvSpPr txBox="1"/>
          <p:nvPr/>
        </p:nvSpPr>
        <p:spPr>
          <a:xfrm>
            <a:off x="8424929" y="4713668"/>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718783" y="4646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hình dữ liệu mức </a:t>
            </a:r>
            <a:r>
              <a:rPr lang="vi-VN" dirty="0" err="1"/>
              <a:t>logic</a:t>
            </a:r>
            <a:endParaRPr dirty="0"/>
          </a:p>
        </p:txBody>
      </p:sp>
      <p:sp>
        <p:nvSpPr>
          <p:cNvPr id="3" name="TextBox 2">
            <a:extLst>
              <a:ext uri="{FF2B5EF4-FFF2-40B4-BE49-F238E27FC236}">
                <a16:creationId xmlns:a16="http://schemas.microsoft.com/office/drawing/2014/main" id="{F5D8ADB7-00A0-A5F6-B3A2-4E4052146150}"/>
              </a:ext>
            </a:extLst>
          </p:cNvPr>
          <p:cNvSpPr txBox="1"/>
          <p:nvPr/>
        </p:nvSpPr>
        <p:spPr>
          <a:xfrm>
            <a:off x="721217" y="1076927"/>
            <a:ext cx="8152327" cy="3791231"/>
          </a:xfrm>
          <a:prstGeom prst="rect">
            <a:avLst/>
          </a:prstGeom>
          <a:noFill/>
        </p:spPr>
        <p:txBody>
          <a:bodyPr wrap="square">
            <a:spAutoFit/>
          </a:bodyPr>
          <a:lstStyle/>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bomon</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MaBM</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TenBM</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lop</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MaLop</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TenLop</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hocky</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MaHK</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TenHK</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nienkhoa</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MaNK</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TenNK</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TGbatdau</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TGketthuc</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monhoc</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MaMH</a:t>
            </a:r>
            <a:r>
              <a:rPr lang="vi-VN" sz="1800" u="sng" dirty="0">
                <a:effectLst/>
                <a:latin typeface="EB Garamond Medium" panose="00000600000000000000" pitchFamily="2" charset="0"/>
                <a:ea typeface="EB Garamond Medium" panose="00000600000000000000" pitchFamily="2" charset="0"/>
              </a:rPr>
              <a:t>,</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TenMH</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hinhthuc</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MaHT</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TenHT</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Hthuc</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Buoi</a:t>
            </a:r>
            <a:r>
              <a:rPr lang="vi-VN" sz="1800" dirty="0">
                <a:effectLst/>
                <a:latin typeface="EB Garamond Medium" panose="00000600000000000000" pitchFamily="2" charset="0"/>
                <a:ea typeface="EB Garamond Medium" panose="00000600000000000000" pitchFamily="2" charset="0"/>
              </a:rPr>
              <a:t>, Gia)</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giangvien</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MaGV</a:t>
            </a:r>
            <a:r>
              <a:rPr lang="vi-VN" sz="1800"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MaBM</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TenGV</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SdtGV</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Email</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Matkhau</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err="1">
                <a:effectLst/>
                <a:latin typeface="EB Garamond Medium" panose="00000600000000000000" pitchFamily="2" charset="0"/>
                <a:ea typeface="EB Garamond Medium" panose="00000600000000000000" pitchFamily="2" charset="0"/>
              </a:rPr>
              <a:t>chamthi</a:t>
            </a:r>
            <a:r>
              <a:rPr lang="vi-VN" sz="1800" dirty="0">
                <a:effectLst/>
                <a:latin typeface="EB Garamond Medium" panose="00000600000000000000" pitchFamily="2" charset="0"/>
                <a:ea typeface="EB Garamond Medium" panose="00000600000000000000" pitchFamily="2" charset="0"/>
              </a:rPr>
              <a:t>(</a:t>
            </a:r>
            <a:r>
              <a:rPr lang="vi-VN" sz="1800" u="sng" dirty="0" err="1">
                <a:effectLst/>
                <a:latin typeface="EB Garamond Medium" panose="00000600000000000000" pitchFamily="2" charset="0"/>
                <a:ea typeface="EB Garamond Medium" panose="00000600000000000000" pitchFamily="2" charset="0"/>
              </a:rPr>
              <a:t>MaCT</a:t>
            </a:r>
            <a:r>
              <a:rPr lang="vi-VN" sz="1800"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MaMH</a:t>
            </a:r>
            <a:r>
              <a:rPr lang="vi-VN" sz="1800" u="dotted"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MaNK</a:t>
            </a:r>
            <a:r>
              <a:rPr lang="vi-VN" sz="1800" u="dotted"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MaHK</a:t>
            </a:r>
            <a:r>
              <a:rPr lang="vi-VN" sz="1800" u="dotted"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MaLop</a:t>
            </a:r>
            <a:r>
              <a:rPr lang="vi-VN" sz="1800" u="dotted" dirty="0">
                <a:effectLst/>
                <a:latin typeface="EB Garamond Medium" panose="00000600000000000000" pitchFamily="2" charset="0"/>
                <a:ea typeface="EB Garamond Medium" panose="00000600000000000000" pitchFamily="2" charset="0"/>
              </a:rPr>
              <a:t>, </a:t>
            </a:r>
            <a:r>
              <a:rPr lang="vi-VN" sz="1800" u="dotted" dirty="0" err="1">
                <a:effectLst/>
                <a:latin typeface="EB Garamond Medium" panose="00000600000000000000" pitchFamily="2" charset="0"/>
                <a:ea typeface="EB Garamond Medium" panose="00000600000000000000" pitchFamily="2" charset="0"/>
              </a:rPr>
              <a:t>MaHT</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Ngaynhan</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Ngaytra</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SLbai</a:t>
            </a:r>
            <a:r>
              <a:rPr lang="vi-VN" sz="1800" dirty="0">
                <a:effectLst/>
                <a:latin typeface="EB Garamond Medium" panose="00000600000000000000" pitchFamily="2" charset="0"/>
                <a:ea typeface="EB Garamond Medium" panose="00000600000000000000" pitchFamily="2" charset="0"/>
              </a:rPr>
              <a:t>)</a:t>
            </a:r>
          </a:p>
          <a:p>
            <a:pPr marL="0" marR="0">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PHANCONGCOITHI(</a:t>
            </a:r>
            <a:r>
              <a:rPr lang="vi-VN" sz="1800" u="sng" dirty="0" err="1">
                <a:effectLst/>
                <a:latin typeface="EB Garamond Medium" panose="00000600000000000000" pitchFamily="2" charset="0"/>
                <a:ea typeface="EB Garamond Medium" panose="00000600000000000000" pitchFamily="2" charset="0"/>
              </a:rPr>
              <a:t>MaCT</a:t>
            </a:r>
            <a:r>
              <a:rPr lang="vi-VN" sz="1800" u="sng" dirty="0">
                <a:effectLst/>
                <a:latin typeface="EB Garamond Medium" panose="00000600000000000000" pitchFamily="2" charset="0"/>
                <a:ea typeface="EB Garamond Medium" panose="00000600000000000000" pitchFamily="2" charset="0"/>
              </a:rPr>
              <a:t>, </a:t>
            </a:r>
            <a:r>
              <a:rPr lang="vi-VN" sz="1800" u="sng" dirty="0" err="1">
                <a:effectLst/>
                <a:latin typeface="EB Garamond Medium" panose="00000600000000000000" pitchFamily="2" charset="0"/>
                <a:ea typeface="EB Garamond Medium" panose="00000600000000000000" pitchFamily="2" charset="0"/>
              </a:rPr>
              <a:t>MaGV</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Trangthai</a:t>
            </a:r>
            <a:r>
              <a:rPr lang="vi-VN" sz="1800" dirty="0">
                <a:effectLst/>
                <a:latin typeface="EB Garamond Medium" panose="00000600000000000000" pitchFamily="2" charset="0"/>
                <a:ea typeface="EB Garamond Medium" panose="00000600000000000000" pitchFamily="2" charset="0"/>
              </a:rPr>
              <a:t>)</a:t>
            </a:r>
          </a:p>
        </p:txBody>
      </p:sp>
      <p:sp>
        <p:nvSpPr>
          <p:cNvPr id="4" name="TextBox 3">
            <a:extLst>
              <a:ext uri="{FF2B5EF4-FFF2-40B4-BE49-F238E27FC236}">
                <a16:creationId xmlns:a16="http://schemas.microsoft.com/office/drawing/2014/main" id="{B8D61C84-9506-55C7-18F4-14F6DCD5DD2C}"/>
              </a:ext>
            </a:extLst>
          </p:cNvPr>
          <p:cNvSpPr txBox="1"/>
          <p:nvPr/>
        </p:nvSpPr>
        <p:spPr>
          <a:xfrm>
            <a:off x="8422783" y="467089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15</a:t>
            </a:r>
          </a:p>
        </p:txBody>
      </p:sp>
    </p:spTree>
    <p:extLst>
      <p:ext uri="{BB962C8B-B14F-4D97-AF65-F5344CB8AC3E}">
        <p14:creationId xmlns:p14="http://schemas.microsoft.com/office/powerpoint/2010/main" val="191435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794197" y="22426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hình dữ liệu mức vật lý</a:t>
            </a:r>
            <a:endParaRPr dirty="0"/>
          </a:p>
        </p:txBody>
      </p:sp>
      <p:pic>
        <p:nvPicPr>
          <p:cNvPr id="2050" name="Picture 2">
            <a:extLst>
              <a:ext uri="{FF2B5EF4-FFF2-40B4-BE49-F238E27FC236}">
                <a16:creationId xmlns:a16="http://schemas.microsoft.com/office/drawing/2014/main" id="{B98AC623-17E3-3BD0-6743-381C05C0E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526" y="891412"/>
            <a:ext cx="6007189" cy="4238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B4E293-1BD5-D17C-899E-16FDEE7AA798}"/>
              </a:ext>
            </a:extLst>
          </p:cNvPr>
          <p:cNvSpPr txBox="1"/>
          <p:nvPr/>
        </p:nvSpPr>
        <p:spPr>
          <a:xfrm>
            <a:off x="8388440" y="4666445"/>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16</a:t>
            </a:r>
          </a:p>
        </p:txBody>
      </p:sp>
    </p:spTree>
    <p:extLst>
      <p:ext uri="{BB962C8B-B14F-4D97-AF65-F5344CB8AC3E}">
        <p14:creationId xmlns:p14="http://schemas.microsoft.com/office/powerpoint/2010/main" val="2201647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940157" y="3860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EB Garamond ExtraBold" panose="00000900000000000000" pitchFamily="2" charset="0"/>
                <a:ea typeface="EB Garamond ExtraBold" panose="00000900000000000000" pitchFamily="2" charset="0"/>
              </a:rPr>
              <a:t>Mô tả các bảng</a:t>
            </a:r>
            <a:endParaRPr dirty="0">
              <a:latin typeface="EB Garamond ExtraBold" panose="00000900000000000000" pitchFamily="2" charset="0"/>
              <a:ea typeface="EB Garamond ExtraBold" panose="00000900000000000000" pitchFamily="2" charset="0"/>
            </a:endParaRPr>
          </a:p>
        </p:txBody>
      </p:sp>
      <p:graphicFrame>
        <p:nvGraphicFramePr>
          <p:cNvPr id="2" name="Table 1">
            <a:extLst>
              <a:ext uri="{FF2B5EF4-FFF2-40B4-BE49-F238E27FC236}">
                <a16:creationId xmlns:a16="http://schemas.microsoft.com/office/drawing/2014/main" id="{B608942F-D26F-11CD-9A7A-A6C3BB1DEEA2}"/>
              </a:ext>
            </a:extLst>
          </p:cNvPr>
          <p:cNvGraphicFramePr>
            <a:graphicFrameLocks noGrp="1"/>
          </p:cNvGraphicFramePr>
          <p:nvPr>
            <p:extLst>
              <p:ext uri="{D42A27DB-BD31-4B8C-83A1-F6EECF244321}">
                <p14:modId xmlns:p14="http://schemas.microsoft.com/office/powerpoint/2010/main" val="360218650"/>
              </p:ext>
            </p:extLst>
          </p:nvPr>
        </p:nvGraphicFramePr>
        <p:xfrm>
          <a:off x="1326523" y="1530297"/>
          <a:ext cx="6551054" cy="1080135"/>
        </p:xfrm>
        <a:graphic>
          <a:graphicData uri="http://schemas.openxmlformats.org/drawingml/2006/table">
            <a:tbl>
              <a:tblPr>
                <a:tableStyleId>{F83B0860-4242-452F-B945-3A51C596FA14}</a:tableStyleId>
              </a:tblPr>
              <a:tblGrid>
                <a:gridCol w="521257">
                  <a:extLst>
                    <a:ext uri="{9D8B030D-6E8A-4147-A177-3AD203B41FA5}">
                      <a16:colId xmlns:a16="http://schemas.microsoft.com/office/drawing/2014/main" val="2221987490"/>
                    </a:ext>
                  </a:extLst>
                </a:gridCol>
                <a:gridCol w="1096259">
                  <a:extLst>
                    <a:ext uri="{9D8B030D-6E8A-4147-A177-3AD203B41FA5}">
                      <a16:colId xmlns:a16="http://schemas.microsoft.com/office/drawing/2014/main" val="1474668628"/>
                    </a:ext>
                  </a:extLst>
                </a:gridCol>
                <a:gridCol w="1241299">
                  <a:extLst>
                    <a:ext uri="{9D8B030D-6E8A-4147-A177-3AD203B41FA5}">
                      <a16:colId xmlns:a16="http://schemas.microsoft.com/office/drawing/2014/main" val="806342194"/>
                    </a:ext>
                  </a:extLst>
                </a:gridCol>
                <a:gridCol w="1147797">
                  <a:extLst>
                    <a:ext uri="{9D8B030D-6E8A-4147-A177-3AD203B41FA5}">
                      <a16:colId xmlns:a16="http://schemas.microsoft.com/office/drawing/2014/main" val="2943044575"/>
                    </a:ext>
                  </a:extLst>
                </a:gridCol>
                <a:gridCol w="2544442">
                  <a:extLst>
                    <a:ext uri="{9D8B030D-6E8A-4147-A177-3AD203B41FA5}">
                      <a16:colId xmlns:a16="http://schemas.microsoft.com/office/drawing/2014/main" val="1742664532"/>
                    </a:ext>
                  </a:extLst>
                </a:gridCol>
              </a:tblGrid>
              <a:tr h="360045">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2443160205"/>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MaBM</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bộ môn</a:t>
                      </a:r>
                    </a:p>
                  </a:txBody>
                  <a:tcPr marL="68580" marR="68580" anchor="ctr"/>
                </a:tc>
                <a:extLst>
                  <a:ext uri="{0D108BD9-81ED-4DB2-BD59-A6C34878D82A}">
                    <a16:rowId xmlns:a16="http://schemas.microsoft.com/office/drawing/2014/main" val="3319755526"/>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TenBM</a:t>
                      </a:r>
                    </a:p>
                  </a:txBody>
                  <a:tcPr marL="68580" marR="68580" anchor="ctr"/>
                </a:tc>
                <a:tc>
                  <a:txBody>
                    <a:bodyPr/>
                    <a:lstStyle/>
                    <a:p>
                      <a:pPr marL="0" marR="0" algn="ctr">
                        <a:spcBef>
                          <a:spcPts val="0"/>
                        </a:spcBef>
                        <a:spcAft>
                          <a:spcPts val="0"/>
                        </a:spcAft>
                      </a:pPr>
                      <a:r>
                        <a:rPr lang="vi-VN" sz="1600" dirty="0" err="1">
                          <a:effectLst/>
                          <a:latin typeface="EB Garamond Medium" panose="00000600000000000000" pitchFamily="2" charset="0"/>
                          <a:ea typeface="EB Garamond Medium" panose="00000600000000000000" pitchFamily="2" charset="0"/>
                        </a:rPr>
                        <a:t>Varchar</a:t>
                      </a:r>
                      <a:endParaRPr lang="vi-VN" sz="1600" dirty="0">
                        <a:effectLst/>
                        <a:latin typeface="EB Garamond Medium" panose="00000600000000000000" pitchFamily="2" charset="0"/>
                        <a:ea typeface="EB Garamond Medium" panose="00000600000000000000" pitchFamily="2" charset="0"/>
                      </a:endParaRP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Tên bộ môn</a:t>
                      </a:r>
                    </a:p>
                  </a:txBody>
                  <a:tcPr marL="68580" marR="68580" anchor="ctr"/>
                </a:tc>
                <a:extLst>
                  <a:ext uri="{0D108BD9-81ED-4DB2-BD59-A6C34878D82A}">
                    <a16:rowId xmlns:a16="http://schemas.microsoft.com/office/drawing/2014/main" val="3361140633"/>
                  </a:ext>
                </a:extLst>
              </a:tr>
            </a:tbl>
          </a:graphicData>
        </a:graphic>
      </p:graphicFrame>
      <p:graphicFrame>
        <p:nvGraphicFramePr>
          <p:cNvPr id="3" name="Table 2">
            <a:extLst>
              <a:ext uri="{FF2B5EF4-FFF2-40B4-BE49-F238E27FC236}">
                <a16:creationId xmlns:a16="http://schemas.microsoft.com/office/drawing/2014/main" id="{459AE465-A137-CC8C-6EB1-C357E14F4A91}"/>
              </a:ext>
            </a:extLst>
          </p:cNvPr>
          <p:cNvGraphicFramePr>
            <a:graphicFrameLocks noGrp="1"/>
          </p:cNvGraphicFramePr>
          <p:nvPr>
            <p:extLst>
              <p:ext uri="{D42A27DB-BD31-4B8C-83A1-F6EECF244321}">
                <p14:modId xmlns:p14="http://schemas.microsoft.com/office/powerpoint/2010/main" val="3932370987"/>
              </p:ext>
            </p:extLst>
          </p:nvPr>
        </p:nvGraphicFramePr>
        <p:xfrm>
          <a:off x="1326523" y="3390985"/>
          <a:ext cx="6551053" cy="1080135"/>
        </p:xfrm>
        <a:graphic>
          <a:graphicData uri="http://schemas.openxmlformats.org/drawingml/2006/table">
            <a:tbl>
              <a:tblPr>
                <a:tableStyleId>{F83B0860-4242-452F-B945-3A51C596FA14}</a:tableStyleId>
              </a:tblPr>
              <a:tblGrid>
                <a:gridCol w="521257">
                  <a:extLst>
                    <a:ext uri="{9D8B030D-6E8A-4147-A177-3AD203B41FA5}">
                      <a16:colId xmlns:a16="http://schemas.microsoft.com/office/drawing/2014/main" val="2281234934"/>
                    </a:ext>
                  </a:extLst>
                </a:gridCol>
                <a:gridCol w="1096259">
                  <a:extLst>
                    <a:ext uri="{9D8B030D-6E8A-4147-A177-3AD203B41FA5}">
                      <a16:colId xmlns:a16="http://schemas.microsoft.com/office/drawing/2014/main" val="1350591967"/>
                    </a:ext>
                  </a:extLst>
                </a:gridCol>
                <a:gridCol w="1241298">
                  <a:extLst>
                    <a:ext uri="{9D8B030D-6E8A-4147-A177-3AD203B41FA5}">
                      <a16:colId xmlns:a16="http://schemas.microsoft.com/office/drawing/2014/main" val="3148200500"/>
                    </a:ext>
                  </a:extLst>
                </a:gridCol>
                <a:gridCol w="1147797">
                  <a:extLst>
                    <a:ext uri="{9D8B030D-6E8A-4147-A177-3AD203B41FA5}">
                      <a16:colId xmlns:a16="http://schemas.microsoft.com/office/drawing/2014/main" val="1194562747"/>
                    </a:ext>
                  </a:extLst>
                </a:gridCol>
                <a:gridCol w="2544442">
                  <a:extLst>
                    <a:ext uri="{9D8B030D-6E8A-4147-A177-3AD203B41FA5}">
                      <a16:colId xmlns:a16="http://schemas.microsoft.com/office/drawing/2014/main" val="3065879006"/>
                    </a:ext>
                  </a:extLst>
                </a:gridCol>
              </a:tblGrid>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2823547090"/>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MaLop</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lớp</a:t>
                      </a:r>
                    </a:p>
                  </a:txBody>
                  <a:tcPr marL="68580" marR="68580" anchor="ctr"/>
                </a:tc>
                <a:extLst>
                  <a:ext uri="{0D108BD9-81ED-4DB2-BD59-A6C34878D82A}">
                    <a16:rowId xmlns:a16="http://schemas.microsoft.com/office/drawing/2014/main" val="2632387144"/>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TenLop</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Tên lớp</a:t>
                      </a:r>
                    </a:p>
                  </a:txBody>
                  <a:tcPr marL="68580" marR="68580" anchor="ctr"/>
                </a:tc>
                <a:extLst>
                  <a:ext uri="{0D108BD9-81ED-4DB2-BD59-A6C34878D82A}">
                    <a16:rowId xmlns:a16="http://schemas.microsoft.com/office/drawing/2014/main" val="3415672256"/>
                  </a:ext>
                </a:extLst>
              </a:tr>
            </a:tbl>
          </a:graphicData>
        </a:graphic>
      </p:graphicFrame>
      <p:sp>
        <p:nvSpPr>
          <p:cNvPr id="4" name="TextBox 3">
            <a:extLst>
              <a:ext uri="{FF2B5EF4-FFF2-40B4-BE49-F238E27FC236}">
                <a16:creationId xmlns:a16="http://schemas.microsoft.com/office/drawing/2014/main" id="{76F56A7A-EB17-460B-A3D4-3D0E3D52BC22}"/>
              </a:ext>
            </a:extLst>
          </p:cNvPr>
          <p:cNvSpPr txBox="1"/>
          <p:nvPr/>
        </p:nvSpPr>
        <p:spPr>
          <a:xfrm>
            <a:off x="1232079" y="1087091"/>
            <a:ext cx="1412383"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bomon</a:t>
            </a:r>
            <a:endParaRPr lang="vi-VN" sz="1800" dirty="0">
              <a:latin typeface="EB Garamond SemiBold" panose="00000700000000000000" pitchFamily="2" charset="0"/>
              <a:ea typeface="EB Garamond SemiBold" panose="00000700000000000000" pitchFamily="2" charset="0"/>
            </a:endParaRPr>
          </a:p>
        </p:txBody>
      </p:sp>
      <p:sp>
        <p:nvSpPr>
          <p:cNvPr id="5" name="TextBox 4">
            <a:extLst>
              <a:ext uri="{FF2B5EF4-FFF2-40B4-BE49-F238E27FC236}">
                <a16:creationId xmlns:a16="http://schemas.microsoft.com/office/drawing/2014/main" id="{62F8F70E-CC59-DB84-B5D6-A5ADDBF59144}"/>
              </a:ext>
            </a:extLst>
          </p:cNvPr>
          <p:cNvSpPr txBox="1"/>
          <p:nvPr/>
        </p:nvSpPr>
        <p:spPr>
          <a:xfrm>
            <a:off x="1232078" y="2926623"/>
            <a:ext cx="1412383"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lop</a:t>
            </a:r>
            <a:endParaRPr lang="vi-VN" sz="1800" dirty="0">
              <a:latin typeface="EB Garamond SemiBold" panose="00000700000000000000" pitchFamily="2" charset="0"/>
              <a:ea typeface="EB Garamond SemiBold" panose="00000700000000000000" pitchFamily="2" charset="0"/>
            </a:endParaRPr>
          </a:p>
        </p:txBody>
      </p:sp>
      <p:sp>
        <p:nvSpPr>
          <p:cNvPr id="6" name="TextBox 5">
            <a:extLst>
              <a:ext uri="{FF2B5EF4-FFF2-40B4-BE49-F238E27FC236}">
                <a16:creationId xmlns:a16="http://schemas.microsoft.com/office/drawing/2014/main" id="{A920C904-D153-C39B-B870-60243CA3D7C6}"/>
              </a:ext>
            </a:extLst>
          </p:cNvPr>
          <p:cNvSpPr txBox="1"/>
          <p:nvPr/>
        </p:nvSpPr>
        <p:spPr>
          <a:xfrm>
            <a:off x="8401318" y="465867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17</a:t>
            </a:r>
          </a:p>
        </p:txBody>
      </p:sp>
    </p:spTree>
    <p:extLst>
      <p:ext uri="{BB962C8B-B14F-4D97-AF65-F5344CB8AC3E}">
        <p14:creationId xmlns:p14="http://schemas.microsoft.com/office/powerpoint/2010/main" val="390312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794197" y="22426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các bảng</a:t>
            </a:r>
            <a:endParaRPr dirty="0"/>
          </a:p>
        </p:txBody>
      </p:sp>
      <p:graphicFrame>
        <p:nvGraphicFramePr>
          <p:cNvPr id="2" name="Table 1">
            <a:extLst>
              <a:ext uri="{FF2B5EF4-FFF2-40B4-BE49-F238E27FC236}">
                <a16:creationId xmlns:a16="http://schemas.microsoft.com/office/drawing/2014/main" id="{2B9FED60-3F57-DFED-059E-0F37AB3EFCAC}"/>
              </a:ext>
            </a:extLst>
          </p:cNvPr>
          <p:cNvGraphicFramePr>
            <a:graphicFrameLocks noGrp="1"/>
          </p:cNvGraphicFramePr>
          <p:nvPr>
            <p:extLst>
              <p:ext uri="{D42A27DB-BD31-4B8C-83A1-F6EECF244321}">
                <p14:modId xmlns:p14="http://schemas.microsoft.com/office/powerpoint/2010/main" val="2336284003"/>
              </p:ext>
            </p:extLst>
          </p:nvPr>
        </p:nvGraphicFramePr>
        <p:xfrm>
          <a:off x="1167335" y="1282347"/>
          <a:ext cx="6744586" cy="1080135"/>
        </p:xfrm>
        <a:graphic>
          <a:graphicData uri="http://schemas.openxmlformats.org/drawingml/2006/table">
            <a:tbl>
              <a:tblPr>
                <a:tableStyleId>{F83B0860-4242-452F-B945-3A51C596FA14}</a:tableStyleId>
              </a:tblPr>
              <a:tblGrid>
                <a:gridCol w="536656">
                  <a:extLst>
                    <a:ext uri="{9D8B030D-6E8A-4147-A177-3AD203B41FA5}">
                      <a16:colId xmlns:a16="http://schemas.microsoft.com/office/drawing/2014/main" val="2175686205"/>
                    </a:ext>
                  </a:extLst>
                </a:gridCol>
                <a:gridCol w="1128646">
                  <a:extLst>
                    <a:ext uri="{9D8B030D-6E8A-4147-A177-3AD203B41FA5}">
                      <a16:colId xmlns:a16="http://schemas.microsoft.com/office/drawing/2014/main" val="253158552"/>
                    </a:ext>
                  </a:extLst>
                </a:gridCol>
                <a:gridCol w="1277969">
                  <a:extLst>
                    <a:ext uri="{9D8B030D-6E8A-4147-A177-3AD203B41FA5}">
                      <a16:colId xmlns:a16="http://schemas.microsoft.com/office/drawing/2014/main" val="2165433968"/>
                    </a:ext>
                  </a:extLst>
                </a:gridCol>
                <a:gridCol w="1181705">
                  <a:extLst>
                    <a:ext uri="{9D8B030D-6E8A-4147-A177-3AD203B41FA5}">
                      <a16:colId xmlns:a16="http://schemas.microsoft.com/office/drawing/2014/main" val="883938335"/>
                    </a:ext>
                  </a:extLst>
                </a:gridCol>
                <a:gridCol w="2619610">
                  <a:extLst>
                    <a:ext uri="{9D8B030D-6E8A-4147-A177-3AD203B41FA5}">
                      <a16:colId xmlns:a16="http://schemas.microsoft.com/office/drawing/2014/main" val="2386702657"/>
                    </a:ext>
                  </a:extLst>
                </a:gridCol>
              </a:tblGrid>
              <a:tr h="360045">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1102149082"/>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MaHK</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học kỳ</a:t>
                      </a:r>
                    </a:p>
                  </a:txBody>
                  <a:tcPr marL="68580" marR="68580" anchor="ctr"/>
                </a:tc>
                <a:extLst>
                  <a:ext uri="{0D108BD9-81ED-4DB2-BD59-A6C34878D82A}">
                    <a16:rowId xmlns:a16="http://schemas.microsoft.com/office/drawing/2014/main" val="1754580055"/>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TenHK</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Tên học kỳ</a:t>
                      </a:r>
                    </a:p>
                  </a:txBody>
                  <a:tcPr marL="68580" marR="68580" anchor="ctr"/>
                </a:tc>
                <a:extLst>
                  <a:ext uri="{0D108BD9-81ED-4DB2-BD59-A6C34878D82A}">
                    <a16:rowId xmlns:a16="http://schemas.microsoft.com/office/drawing/2014/main" val="244064564"/>
                  </a:ext>
                </a:extLst>
              </a:tr>
            </a:tbl>
          </a:graphicData>
        </a:graphic>
      </p:graphicFrame>
      <p:graphicFrame>
        <p:nvGraphicFramePr>
          <p:cNvPr id="3" name="Table 2">
            <a:extLst>
              <a:ext uri="{FF2B5EF4-FFF2-40B4-BE49-F238E27FC236}">
                <a16:creationId xmlns:a16="http://schemas.microsoft.com/office/drawing/2014/main" id="{02F0BE2E-259E-31CC-8362-05ADFD5AF447}"/>
              </a:ext>
            </a:extLst>
          </p:cNvPr>
          <p:cNvGraphicFramePr>
            <a:graphicFrameLocks noGrp="1"/>
          </p:cNvGraphicFramePr>
          <p:nvPr>
            <p:extLst>
              <p:ext uri="{D42A27DB-BD31-4B8C-83A1-F6EECF244321}">
                <p14:modId xmlns:p14="http://schemas.microsoft.com/office/powerpoint/2010/main" val="2159893557"/>
              </p:ext>
            </p:extLst>
          </p:nvPr>
        </p:nvGraphicFramePr>
        <p:xfrm>
          <a:off x="1167335" y="2991373"/>
          <a:ext cx="6710241" cy="1800225"/>
        </p:xfrm>
        <a:graphic>
          <a:graphicData uri="http://schemas.openxmlformats.org/drawingml/2006/table">
            <a:tbl>
              <a:tblPr>
                <a:tableStyleId>{F83B0860-4242-452F-B945-3A51C596FA14}</a:tableStyleId>
              </a:tblPr>
              <a:tblGrid>
                <a:gridCol w="528871">
                  <a:extLst>
                    <a:ext uri="{9D8B030D-6E8A-4147-A177-3AD203B41FA5}">
                      <a16:colId xmlns:a16="http://schemas.microsoft.com/office/drawing/2014/main" val="613468426"/>
                    </a:ext>
                  </a:extLst>
                </a:gridCol>
                <a:gridCol w="1238515">
                  <a:extLst>
                    <a:ext uri="{9D8B030D-6E8A-4147-A177-3AD203B41FA5}">
                      <a16:colId xmlns:a16="http://schemas.microsoft.com/office/drawing/2014/main" val="229618231"/>
                    </a:ext>
                  </a:extLst>
                </a:gridCol>
                <a:gridCol w="1196683">
                  <a:extLst>
                    <a:ext uri="{9D8B030D-6E8A-4147-A177-3AD203B41FA5}">
                      <a16:colId xmlns:a16="http://schemas.microsoft.com/office/drawing/2014/main" val="4158073758"/>
                    </a:ext>
                  </a:extLst>
                </a:gridCol>
                <a:gridCol w="1164563">
                  <a:extLst>
                    <a:ext uri="{9D8B030D-6E8A-4147-A177-3AD203B41FA5}">
                      <a16:colId xmlns:a16="http://schemas.microsoft.com/office/drawing/2014/main" val="2457131785"/>
                    </a:ext>
                  </a:extLst>
                </a:gridCol>
                <a:gridCol w="2581609">
                  <a:extLst>
                    <a:ext uri="{9D8B030D-6E8A-4147-A177-3AD203B41FA5}">
                      <a16:colId xmlns:a16="http://schemas.microsoft.com/office/drawing/2014/main" val="3042924183"/>
                    </a:ext>
                  </a:extLst>
                </a:gridCol>
              </a:tblGrid>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1282872824"/>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MaNK</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Mã niên khóa</a:t>
                      </a:r>
                    </a:p>
                  </a:txBody>
                  <a:tcPr marL="68580" marR="68580" anchor="ctr"/>
                </a:tc>
                <a:extLst>
                  <a:ext uri="{0D108BD9-81ED-4DB2-BD59-A6C34878D82A}">
                    <a16:rowId xmlns:a16="http://schemas.microsoft.com/office/drawing/2014/main" val="1216782410"/>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TenNK</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Tên niên khóa</a:t>
                      </a:r>
                    </a:p>
                  </a:txBody>
                  <a:tcPr marL="68580" marR="68580" anchor="ctr"/>
                </a:tc>
                <a:extLst>
                  <a:ext uri="{0D108BD9-81ED-4DB2-BD59-A6C34878D82A}">
                    <a16:rowId xmlns:a16="http://schemas.microsoft.com/office/drawing/2014/main" val="3125719628"/>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3</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TGbatdau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Date</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Thời gian bắt đầu học kỳ</a:t>
                      </a:r>
                    </a:p>
                  </a:txBody>
                  <a:tcPr marL="68580" marR="68580" anchor="ctr"/>
                </a:tc>
                <a:extLst>
                  <a:ext uri="{0D108BD9-81ED-4DB2-BD59-A6C34878D82A}">
                    <a16:rowId xmlns:a16="http://schemas.microsoft.com/office/drawing/2014/main" val="2132452721"/>
                  </a:ext>
                </a:extLst>
              </a:tr>
              <a:tr h="360045">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4</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TGketthuc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Date</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Thời gian kết thúc học kỳ</a:t>
                      </a:r>
                    </a:p>
                  </a:txBody>
                  <a:tcPr marL="68580" marR="68580" anchor="ctr"/>
                </a:tc>
                <a:extLst>
                  <a:ext uri="{0D108BD9-81ED-4DB2-BD59-A6C34878D82A}">
                    <a16:rowId xmlns:a16="http://schemas.microsoft.com/office/drawing/2014/main" val="101400798"/>
                  </a:ext>
                </a:extLst>
              </a:tr>
            </a:tbl>
          </a:graphicData>
        </a:graphic>
      </p:graphicFrame>
      <p:sp>
        <p:nvSpPr>
          <p:cNvPr id="4" name="TextBox 3">
            <a:extLst>
              <a:ext uri="{FF2B5EF4-FFF2-40B4-BE49-F238E27FC236}">
                <a16:creationId xmlns:a16="http://schemas.microsoft.com/office/drawing/2014/main" id="{02708F39-E1FE-31A0-1D56-7C973F3C0725}"/>
              </a:ext>
            </a:extLst>
          </p:cNvPr>
          <p:cNvSpPr txBox="1"/>
          <p:nvPr/>
        </p:nvSpPr>
        <p:spPr>
          <a:xfrm>
            <a:off x="1066451" y="884457"/>
            <a:ext cx="1438490"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hocky</a:t>
            </a:r>
            <a:endParaRPr lang="vi-VN" sz="1800" dirty="0">
              <a:latin typeface="EB Garamond SemiBold" panose="00000700000000000000" pitchFamily="2" charset="0"/>
              <a:ea typeface="EB Garamond SemiBold" panose="00000700000000000000" pitchFamily="2" charset="0"/>
            </a:endParaRPr>
          </a:p>
        </p:txBody>
      </p:sp>
      <p:sp>
        <p:nvSpPr>
          <p:cNvPr id="5" name="TextBox 4">
            <a:extLst>
              <a:ext uri="{FF2B5EF4-FFF2-40B4-BE49-F238E27FC236}">
                <a16:creationId xmlns:a16="http://schemas.microsoft.com/office/drawing/2014/main" id="{CC8F1DB5-0962-F555-2E88-C62B0140CB14}"/>
              </a:ext>
            </a:extLst>
          </p:cNvPr>
          <p:cNvSpPr txBox="1"/>
          <p:nvPr/>
        </p:nvSpPr>
        <p:spPr>
          <a:xfrm>
            <a:off x="1066451" y="2593483"/>
            <a:ext cx="1745436"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nienkhoa</a:t>
            </a:r>
            <a:endParaRPr lang="vi-VN" sz="1800" dirty="0">
              <a:latin typeface="EB Garamond SemiBold" panose="00000700000000000000" pitchFamily="2" charset="0"/>
              <a:ea typeface="EB Garamond SemiBold" panose="00000700000000000000" pitchFamily="2" charset="0"/>
            </a:endParaRPr>
          </a:p>
        </p:txBody>
      </p:sp>
      <p:sp>
        <p:nvSpPr>
          <p:cNvPr id="6" name="TextBox 5">
            <a:extLst>
              <a:ext uri="{FF2B5EF4-FFF2-40B4-BE49-F238E27FC236}">
                <a16:creationId xmlns:a16="http://schemas.microsoft.com/office/drawing/2014/main" id="{912EFCFC-E1B3-9B54-BCDC-CE53E26E60B2}"/>
              </a:ext>
            </a:extLst>
          </p:cNvPr>
          <p:cNvSpPr txBox="1"/>
          <p:nvPr/>
        </p:nvSpPr>
        <p:spPr>
          <a:xfrm>
            <a:off x="8409904" y="4683617"/>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18</a:t>
            </a:r>
          </a:p>
        </p:txBody>
      </p:sp>
    </p:spTree>
    <p:extLst>
      <p:ext uri="{BB962C8B-B14F-4D97-AF65-F5344CB8AC3E}">
        <p14:creationId xmlns:p14="http://schemas.microsoft.com/office/powerpoint/2010/main" val="381206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NỘI DUNG</a:t>
            </a:r>
            <a:endParaRPr dirty="0"/>
          </a:p>
        </p:txBody>
      </p:sp>
      <p:sp>
        <p:nvSpPr>
          <p:cNvPr id="210" name="Google Shape;210;p28"/>
          <p:cNvSpPr txBox="1">
            <a:spLocks noGrp="1"/>
          </p:cNvSpPr>
          <p:nvPr>
            <p:ph type="title" idx="2"/>
          </p:nvPr>
        </p:nvSpPr>
        <p:spPr>
          <a:xfrm>
            <a:off x="1256875" y="131162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2">
                    <a:lumMod val="75000"/>
                  </a:schemeClr>
                </a:solidFill>
              </a:rPr>
              <a:t>01</a:t>
            </a:r>
            <a:endParaRPr>
              <a:solidFill>
                <a:schemeClr val="tx2">
                  <a:lumMod val="75000"/>
                </a:schemeClr>
              </a:solidFill>
            </a:endParaRPr>
          </a:p>
        </p:txBody>
      </p:sp>
      <p:sp>
        <p:nvSpPr>
          <p:cNvPr id="211" name="Google Shape;211;p28"/>
          <p:cNvSpPr txBox="1">
            <a:spLocks noGrp="1"/>
          </p:cNvSpPr>
          <p:nvPr>
            <p:ph type="title" idx="3"/>
          </p:nvPr>
        </p:nvSpPr>
        <p:spPr>
          <a:xfrm>
            <a:off x="1256875" y="2977527"/>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04</a:t>
            </a:r>
            <a:endParaRPr dirty="0">
              <a:solidFill>
                <a:schemeClr val="tx2">
                  <a:lumMod val="75000"/>
                </a:schemeClr>
              </a:solidFill>
            </a:endParaRPr>
          </a:p>
        </p:txBody>
      </p:sp>
      <p:sp>
        <p:nvSpPr>
          <p:cNvPr id="212" name="Google Shape;212;p28"/>
          <p:cNvSpPr txBox="1">
            <a:spLocks noGrp="1"/>
          </p:cNvSpPr>
          <p:nvPr>
            <p:ph type="title" idx="4"/>
          </p:nvPr>
        </p:nvSpPr>
        <p:spPr>
          <a:xfrm>
            <a:off x="3636900" y="132222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02</a:t>
            </a:r>
            <a:endParaRPr dirty="0">
              <a:solidFill>
                <a:schemeClr val="tx2">
                  <a:lumMod val="75000"/>
                </a:schemeClr>
              </a:solidFill>
            </a:endParaRPr>
          </a:p>
        </p:txBody>
      </p:sp>
      <p:sp>
        <p:nvSpPr>
          <p:cNvPr id="213" name="Google Shape;213;p28"/>
          <p:cNvSpPr txBox="1">
            <a:spLocks noGrp="1"/>
          </p:cNvSpPr>
          <p:nvPr>
            <p:ph type="title" idx="5"/>
          </p:nvPr>
        </p:nvSpPr>
        <p:spPr>
          <a:xfrm>
            <a:off x="3636900" y="2988127"/>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05</a:t>
            </a:r>
            <a:endParaRPr dirty="0">
              <a:solidFill>
                <a:schemeClr val="tx2">
                  <a:lumMod val="75000"/>
                </a:schemeClr>
              </a:solidFill>
            </a:endParaRPr>
          </a:p>
        </p:txBody>
      </p:sp>
      <p:sp>
        <p:nvSpPr>
          <p:cNvPr id="214" name="Google Shape;214;p28"/>
          <p:cNvSpPr txBox="1">
            <a:spLocks noGrp="1"/>
          </p:cNvSpPr>
          <p:nvPr>
            <p:ph type="title" idx="6"/>
          </p:nvPr>
        </p:nvSpPr>
        <p:spPr>
          <a:xfrm>
            <a:off x="6016925" y="132222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03</a:t>
            </a:r>
            <a:endParaRPr dirty="0">
              <a:solidFill>
                <a:schemeClr val="tx2">
                  <a:lumMod val="75000"/>
                </a:schemeClr>
              </a:solidFill>
            </a:endParaRPr>
          </a:p>
        </p:txBody>
      </p:sp>
      <p:sp>
        <p:nvSpPr>
          <p:cNvPr id="216" name="Google Shape;216;p28"/>
          <p:cNvSpPr txBox="1">
            <a:spLocks noGrp="1"/>
          </p:cNvSpPr>
          <p:nvPr>
            <p:ph type="subTitle" idx="1"/>
          </p:nvPr>
        </p:nvSpPr>
        <p:spPr>
          <a:xfrm>
            <a:off x="1256875" y="1884325"/>
            <a:ext cx="18702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TỔNG QUAN	</a:t>
            </a:r>
            <a:endParaRPr dirty="0"/>
          </a:p>
        </p:txBody>
      </p:sp>
      <p:sp>
        <p:nvSpPr>
          <p:cNvPr id="217" name="Google Shape;217;p28"/>
          <p:cNvSpPr txBox="1">
            <a:spLocks noGrp="1"/>
          </p:cNvSpPr>
          <p:nvPr>
            <p:ph type="subTitle" idx="8"/>
          </p:nvPr>
        </p:nvSpPr>
        <p:spPr>
          <a:xfrm>
            <a:off x="3636900" y="1894925"/>
            <a:ext cx="18702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NGHIÊN CỨU</a:t>
            </a:r>
          </a:p>
          <a:p>
            <a:pPr marL="0" lvl="0" indent="0" algn="l" rtl="0">
              <a:spcBef>
                <a:spcPts val="0"/>
              </a:spcBef>
              <a:spcAft>
                <a:spcPts val="0"/>
              </a:spcAft>
              <a:buNone/>
            </a:pPr>
            <a:r>
              <a:rPr lang="vi-VN" dirty="0"/>
              <a:t>LÝ THUYẾT</a:t>
            </a:r>
            <a:endParaRPr dirty="0"/>
          </a:p>
        </p:txBody>
      </p:sp>
      <p:sp>
        <p:nvSpPr>
          <p:cNvPr id="218" name="Google Shape;218;p28"/>
          <p:cNvSpPr txBox="1">
            <a:spLocks noGrp="1"/>
          </p:cNvSpPr>
          <p:nvPr>
            <p:ph type="subTitle" idx="9"/>
          </p:nvPr>
        </p:nvSpPr>
        <p:spPr>
          <a:xfrm>
            <a:off x="6016925" y="1894925"/>
            <a:ext cx="216116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HIỆN THỰC HÓA NGHIÊN CỨU</a:t>
            </a:r>
            <a:endParaRPr dirty="0"/>
          </a:p>
        </p:txBody>
      </p:sp>
      <p:sp>
        <p:nvSpPr>
          <p:cNvPr id="219" name="Google Shape;219;p28"/>
          <p:cNvSpPr txBox="1">
            <a:spLocks noGrp="1"/>
          </p:cNvSpPr>
          <p:nvPr>
            <p:ph type="subTitle" idx="13"/>
          </p:nvPr>
        </p:nvSpPr>
        <p:spPr>
          <a:xfrm>
            <a:off x="1256875" y="3550150"/>
            <a:ext cx="1870200"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KẾT QUẢ NGHIÊN CỨU</a:t>
            </a:r>
            <a:endParaRPr dirty="0"/>
          </a:p>
        </p:txBody>
      </p:sp>
      <p:sp>
        <p:nvSpPr>
          <p:cNvPr id="220" name="Google Shape;220;p28"/>
          <p:cNvSpPr txBox="1">
            <a:spLocks noGrp="1"/>
          </p:cNvSpPr>
          <p:nvPr>
            <p:ph type="subTitle" idx="14"/>
          </p:nvPr>
        </p:nvSpPr>
        <p:spPr>
          <a:xfrm>
            <a:off x="3636899" y="3560750"/>
            <a:ext cx="2553545" cy="7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KẾT LUẬN,</a:t>
            </a:r>
          </a:p>
          <a:p>
            <a:pPr marL="0" lvl="0" indent="0" algn="l" rtl="0">
              <a:spcBef>
                <a:spcPts val="0"/>
              </a:spcBef>
              <a:spcAft>
                <a:spcPts val="0"/>
              </a:spcAft>
              <a:buNone/>
            </a:pPr>
            <a:r>
              <a:rPr lang="vi-VN" dirty="0"/>
              <a:t>HƯỚNG PHÁT TRIỂN</a:t>
            </a:r>
            <a:endParaRPr dirty="0"/>
          </a:p>
        </p:txBody>
      </p:sp>
      <p:sp>
        <p:nvSpPr>
          <p:cNvPr id="8" name="TextBox 7">
            <a:extLst>
              <a:ext uri="{FF2B5EF4-FFF2-40B4-BE49-F238E27FC236}">
                <a16:creationId xmlns:a16="http://schemas.microsoft.com/office/drawing/2014/main" id="{819226FD-07ED-3290-F10A-AF390F835F92}"/>
              </a:ext>
            </a:extLst>
          </p:cNvPr>
          <p:cNvSpPr txBox="1"/>
          <p:nvPr/>
        </p:nvSpPr>
        <p:spPr>
          <a:xfrm>
            <a:off x="8697532" y="4795234"/>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862885" y="18396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các bảng</a:t>
            </a:r>
            <a:endParaRPr dirty="0"/>
          </a:p>
        </p:txBody>
      </p:sp>
      <p:sp>
        <p:nvSpPr>
          <p:cNvPr id="4" name="TextBox 3">
            <a:extLst>
              <a:ext uri="{FF2B5EF4-FFF2-40B4-BE49-F238E27FC236}">
                <a16:creationId xmlns:a16="http://schemas.microsoft.com/office/drawing/2014/main" id="{02708F39-E1FE-31A0-1D56-7C973F3C0725}"/>
              </a:ext>
            </a:extLst>
          </p:cNvPr>
          <p:cNvSpPr txBox="1"/>
          <p:nvPr/>
        </p:nvSpPr>
        <p:spPr>
          <a:xfrm>
            <a:off x="1094355" y="759265"/>
            <a:ext cx="1689628"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monhoc</a:t>
            </a:r>
            <a:endParaRPr lang="vi-VN" sz="1800" dirty="0">
              <a:latin typeface="EB Garamond SemiBold" panose="00000700000000000000" pitchFamily="2" charset="0"/>
              <a:ea typeface="EB Garamond SemiBold" panose="00000700000000000000" pitchFamily="2" charset="0"/>
            </a:endParaRPr>
          </a:p>
        </p:txBody>
      </p:sp>
      <p:sp>
        <p:nvSpPr>
          <p:cNvPr id="5" name="TextBox 4">
            <a:extLst>
              <a:ext uri="{FF2B5EF4-FFF2-40B4-BE49-F238E27FC236}">
                <a16:creationId xmlns:a16="http://schemas.microsoft.com/office/drawing/2014/main" id="{CC8F1DB5-0962-F555-2E88-C62B0140CB14}"/>
              </a:ext>
            </a:extLst>
          </p:cNvPr>
          <p:cNvSpPr txBox="1"/>
          <p:nvPr/>
        </p:nvSpPr>
        <p:spPr>
          <a:xfrm>
            <a:off x="1066451" y="2348615"/>
            <a:ext cx="1745436"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hinhthuc</a:t>
            </a:r>
            <a:endParaRPr lang="vi-VN" sz="1800" dirty="0">
              <a:latin typeface="EB Garamond SemiBold" panose="00000700000000000000" pitchFamily="2" charset="0"/>
              <a:ea typeface="EB Garamond SemiBold" panose="00000700000000000000" pitchFamily="2" charset="0"/>
            </a:endParaRPr>
          </a:p>
        </p:txBody>
      </p:sp>
      <p:graphicFrame>
        <p:nvGraphicFramePr>
          <p:cNvPr id="6" name="Table 5">
            <a:extLst>
              <a:ext uri="{FF2B5EF4-FFF2-40B4-BE49-F238E27FC236}">
                <a16:creationId xmlns:a16="http://schemas.microsoft.com/office/drawing/2014/main" id="{2F498F46-5193-FCD5-FC95-6E604FACD408}"/>
              </a:ext>
            </a:extLst>
          </p:cNvPr>
          <p:cNvGraphicFramePr>
            <a:graphicFrameLocks noGrp="1"/>
          </p:cNvGraphicFramePr>
          <p:nvPr>
            <p:extLst>
              <p:ext uri="{D42A27DB-BD31-4B8C-83A1-F6EECF244321}">
                <p14:modId xmlns:p14="http://schemas.microsoft.com/office/powerpoint/2010/main" val="1943344238"/>
              </p:ext>
            </p:extLst>
          </p:nvPr>
        </p:nvGraphicFramePr>
        <p:xfrm>
          <a:off x="1175921" y="1133793"/>
          <a:ext cx="6980698" cy="1080135"/>
        </p:xfrm>
        <a:graphic>
          <a:graphicData uri="http://schemas.openxmlformats.org/drawingml/2006/table">
            <a:tbl>
              <a:tblPr>
                <a:tableStyleId>{F83B0860-4242-452F-B945-3A51C596FA14}</a:tableStyleId>
              </a:tblPr>
              <a:tblGrid>
                <a:gridCol w="555443">
                  <a:extLst>
                    <a:ext uri="{9D8B030D-6E8A-4147-A177-3AD203B41FA5}">
                      <a16:colId xmlns:a16="http://schemas.microsoft.com/office/drawing/2014/main" val="3922724083"/>
                    </a:ext>
                  </a:extLst>
                </a:gridCol>
                <a:gridCol w="1168157">
                  <a:extLst>
                    <a:ext uri="{9D8B030D-6E8A-4147-A177-3AD203B41FA5}">
                      <a16:colId xmlns:a16="http://schemas.microsoft.com/office/drawing/2014/main" val="3393704826"/>
                    </a:ext>
                  </a:extLst>
                </a:gridCol>
                <a:gridCol w="1322708">
                  <a:extLst>
                    <a:ext uri="{9D8B030D-6E8A-4147-A177-3AD203B41FA5}">
                      <a16:colId xmlns:a16="http://schemas.microsoft.com/office/drawing/2014/main" val="3653965577"/>
                    </a:ext>
                  </a:extLst>
                </a:gridCol>
                <a:gridCol w="1223074">
                  <a:extLst>
                    <a:ext uri="{9D8B030D-6E8A-4147-A177-3AD203B41FA5}">
                      <a16:colId xmlns:a16="http://schemas.microsoft.com/office/drawing/2014/main" val="3280366458"/>
                    </a:ext>
                  </a:extLst>
                </a:gridCol>
                <a:gridCol w="2711316">
                  <a:extLst>
                    <a:ext uri="{9D8B030D-6E8A-4147-A177-3AD203B41FA5}">
                      <a16:colId xmlns:a16="http://schemas.microsoft.com/office/drawing/2014/main" val="3806094488"/>
                    </a:ext>
                  </a:extLst>
                </a:gridCol>
              </a:tblGrid>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1758477169"/>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MaMH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môn học</a:t>
                      </a:r>
                    </a:p>
                  </a:txBody>
                  <a:tcPr marL="68580" marR="68580" anchor="ctr"/>
                </a:tc>
                <a:extLst>
                  <a:ext uri="{0D108BD9-81ED-4DB2-BD59-A6C34878D82A}">
                    <a16:rowId xmlns:a16="http://schemas.microsoft.com/office/drawing/2014/main" val="3890294064"/>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TenMH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Tên môn học</a:t>
                      </a:r>
                    </a:p>
                  </a:txBody>
                  <a:tcPr marL="68580" marR="68580" anchor="ctr"/>
                </a:tc>
                <a:extLst>
                  <a:ext uri="{0D108BD9-81ED-4DB2-BD59-A6C34878D82A}">
                    <a16:rowId xmlns:a16="http://schemas.microsoft.com/office/drawing/2014/main" val="282295789"/>
                  </a:ext>
                </a:extLst>
              </a:tr>
            </a:tbl>
          </a:graphicData>
        </a:graphic>
      </p:graphicFrame>
      <p:graphicFrame>
        <p:nvGraphicFramePr>
          <p:cNvPr id="8" name="Table 7">
            <a:extLst>
              <a:ext uri="{FF2B5EF4-FFF2-40B4-BE49-F238E27FC236}">
                <a16:creationId xmlns:a16="http://schemas.microsoft.com/office/drawing/2014/main" id="{3612C1F8-FA53-9771-4E1A-052A44DB1E66}"/>
              </a:ext>
            </a:extLst>
          </p:cNvPr>
          <p:cNvGraphicFramePr>
            <a:graphicFrameLocks noGrp="1"/>
          </p:cNvGraphicFramePr>
          <p:nvPr>
            <p:extLst>
              <p:ext uri="{D42A27DB-BD31-4B8C-83A1-F6EECF244321}">
                <p14:modId xmlns:p14="http://schemas.microsoft.com/office/powerpoint/2010/main" val="13362583"/>
              </p:ext>
            </p:extLst>
          </p:nvPr>
        </p:nvGraphicFramePr>
        <p:xfrm>
          <a:off x="1169481" y="2762483"/>
          <a:ext cx="7040799" cy="2160270"/>
        </p:xfrm>
        <a:graphic>
          <a:graphicData uri="http://schemas.openxmlformats.org/drawingml/2006/table">
            <a:tbl>
              <a:tblPr>
                <a:tableStyleId>{F83B0860-4242-452F-B945-3A51C596FA14}</a:tableStyleId>
              </a:tblPr>
              <a:tblGrid>
                <a:gridCol w="560225">
                  <a:extLst>
                    <a:ext uri="{9D8B030D-6E8A-4147-A177-3AD203B41FA5}">
                      <a16:colId xmlns:a16="http://schemas.microsoft.com/office/drawing/2014/main" val="2623039106"/>
                    </a:ext>
                  </a:extLst>
                </a:gridCol>
                <a:gridCol w="1178214">
                  <a:extLst>
                    <a:ext uri="{9D8B030D-6E8A-4147-A177-3AD203B41FA5}">
                      <a16:colId xmlns:a16="http://schemas.microsoft.com/office/drawing/2014/main" val="645136514"/>
                    </a:ext>
                  </a:extLst>
                </a:gridCol>
                <a:gridCol w="1334096">
                  <a:extLst>
                    <a:ext uri="{9D8B030D-6E8A-4147-A177-3AD203B41FA5}">
                      <a16:colId xmlns:a16="http://schemas.microsoft.com/office/drawing/2014/main" val="1737903504"/>
                    </a:ext>
                  </a:extLst>
                </a:gridCol>
                <a:gridCol w="1233604">
                  <a:extLst>
                    <a:ext uri="{9D8B030D-6E8A-4147-A177-3AD203B41FA5}">
                      <a16:colId xmlns:a16="http://schemas.microsoft.com/office/drawing/2014/main" val="1066467586"/>
                    </a:ext>
                  </a:extLst>
                </a:gridCol>
                <a:gridCol w="2734660">
                  <a:extLst>
                    <a:ext uri="{9D8B030D-6E8A-4147-A177-3AD203B41FA5}">
                      <a16:colId xmlns:a16="http://schemas.microsoft.com/office/drawing/2014/main" val="1401183516"/>
                    </a:ext>
                  </a:extLst>
                </a:gridCol>
              </a:tblGrid>
              <a:tr h="360045">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2245895490"/>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MaHT</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hình thức</a:t>
                      </a:r>
                    </a:p>
                  </a:txBody>
                  <a:tcPr marL="68580" marR="68580" anchor="ctr"/>
                </a:tc>
                <a:extLst>
                  <a:ext uri="{0D108BD9-81ED-4DB2-BD59-A6C34878D82A}">
                    <a16:rowId xmlns:a16="http://schemas.microsoft.com/office/drawing/2014/main" val="1599718216"/>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TenHT</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Tên hình thức</a:t>
                      </a:r>
                    </a:p>
                  </a:txBody>
                  <a:tcPr marL="68580" marR="68580" anchor="ctr"/>
                </a:tc>
                <a:extLst>
                  <a:ext uri="{0D108BD9-81ED-4DB2-BD59-A6C34878D82A}">
                    <a16:rowId xmlns:a16="http://schemas.microsoft.com/office/drawing/2014/main" val="2814886559"/>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3</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Hthuc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Hình thức thi</a:t>
                      </a:r>
                    </a:p>
                  </a:txBody>
                  <a:tcPr marL="68580" marR="68580" anchor="ctr"/>
                </a:tc>
                <a:extLst>
                  <a:ext uri="{0D108BD9-81ED-4DB2-BD59-A6C34878D82A}">
                    <a16:rowId xmlns:a16="http://schemas.microsoft.com/office/drawing/2014/main" val="4090245970"/>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5</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Buoi</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Buổi thi</a:t>
                      </a:r>
                    </a:p>
                  </a:txBody>
                  <a:tcPr marL="68580" marR="68580" anchor="ctr"/>
                </a:tc>
                <a:extLst>
                  <a:ext uri="{0D108BD9-81ED-4DB2-BD59-A6C34878D82A}">
                    <a16:rowId xmlns:a16="http://schemas.microsoft.com/office/drawing/2014/main" val="3807918145"/>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6</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Gia</a:t>
                      </a:r>
                    </a:p>
                  </a:txBody>
                  <a:tcPr marL="68580" marR="68580" anchor="ctr"/>
                </a:tc>
                <a:tc>
                  <a:txBody>
                    <a:bodyPr/>
                    <a:lstStyle/>
                    <a:p>
                      <a:pPr marL="0" marR="0" algn="ctr">
                        <a:spcBef>
                          <a:spcPts val="0"/>
                        </a:spcBef>
                        <a:spcAft>
                          <a:spcPts val="0"/>
                        </a:spcAft>
                      </a:pPr>
                      <a:r>
                        <a:rPr lang="vi-VN" sz="1600" dirty="0" err="1">
                          <a:effectLst/>
                          <a:latin typeface="EB Garamond Medium" panose="00000600000000000000" pitchFamily="2" charset="0"/>
                          <a:ea typeface="EB Garamond Medium" panose="00000600000000000000" pitchFamily="2" charset="0"/>
                        </a:rPr>
                        <a:t>Interger</a:t>
                      </a:r>
                      <a:endParaRPr lang="vi-VN" sz="1600" dirty="0">
                        <a:effectLst/>
                        <a:latin typeface="EB Garamond Medium" panose="00000600000000000000" pitchFamily="2" charset="0"/>
                        <a:ea typeface="EB Garamond Medium" panose="00000600000000000000" pitchFamily="2" charset="0"/>
                      </a:endParaRP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Giá</a:t>
                      </a:r>
                    </a:p>
                  </a:txBody>
                  <a:tcPr marL="68580" marR="68580" anchor="ctr"/>
                </a:tc>
                <a:extLst>
                  <a:ext uri="{0D108BD9-81ED-4DB2-BD59-A6C34878D82A}">
                    <a16:rowId xmlns:a16="http://schemas.microsoft.com/office/drawing/2014/main" val="2373375537"/>
                  </a:ext>
                </a:extLst>
              </a:tr>
            </a:tbl>
          </a:graphicData>
        </a:graphic>
      </p:graphicFrame>
      <p:sp>
        <p:nvSpPr>
          <p:cNvPr id="9" name="TextBox 8">
            <a:extLst>
              <a:ext uri="{FF2B5EF4-FFF2-40B4-BE49-F238E27FC236}">
                <a16:creationId xmlns:a16="http://schemas.microsoft.com/office/drawing/2014/main" id="{E4429917-1BD4-49FD-C420-9DC5DCE8041A}"/>
              </a:ext>
            </a:extLst>
          </p:cNvPr>
          <p:cNvSpPr txBox="1"/>
          <p:nvPr/>
        </p:nvSpPr>
        <p:spPr>
          <a:xfrm>
            <a:off x="8380141" y="4683617"/>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19</a:t>
            </a:r>
          </a:p>
        </p:txBody>
      </p:sp>
    </p:spTree>
    <p:extLst>
      <p:ext uri="{BB962C8B-B14F-4D97-AF65-F5344CB8AC3E}">
        <p14:creationId xmlns:p14="http://schemas.microsoft.com/office/powerpoint/2010/main" val="947417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851802" y="96833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các bảng</a:t>
            </a:r>
            <a:endParaRPr dirty="0"/>
          </a:p>
        </p:txBody>
      </p:sp>
      <p:sp>
        <p:nvSpPr>
          <p:cNvPr id="4" name="TextBox 3">
            <a:extLst>
              <a:ext uri="{FF2B5EF4-FFF2-40B4-BE49-F238E27FC236}">
                <a16:creationId xmlns:a16="http://schemas.microsoft.com/office/drawing/2014/main" id="{02708F39-E1FE-31A0-1D56-7C973F3C0725}"/>
              </a:ext>
            </a:extLst>
          </p:cNvPr>
          <p:cNvSpPr txBox="1"/>
          <p:nvPr/>
        </p:nvSpPr>
        <p:spPr>
          <a:xfrm>
            <a:off x="851802" y="1621095"/>
            <a:ext cx="1745436"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phancong</a:t>
            </a:r>
            <a:endParaRPr lang="vi-VN" sz="1800" dirty="0">
              <a:latin typeface="EB Garamond SemiBold" panose="00000700000000000000" pitchFamily="2" charset="0"/>
              <a:ea typeface="EB Garamond SemiBold" panose="00000700000000000000" pitchFamily="2" charset="0"/>
            </a:endParaRPr>
          </a:p>
        </p:txBody>
      </p:sp>
      <p:graphicFrame>
        <p:nvGraphicFramePr>
          <p:cNvPr id="6" name="Table 5">
            <a:extLst>
              <a:ext uri="{FF2B5EF4-FFF2-40B4-BE49-F238E27FC236}">
                <a16:creationId xmlns:a16="http://schemas.microsoft.com/office/drawing/2014/main" id="{0BA5EAAD-7DBE-D5A4-8297-6AB9E3F0DFDE}"/>
              </a:ext>
            </a:extLst>
          </p:cNvPr>
          <p:cNvGraphicFramePr>
            <a:graphicFrameLocks noGrp="1"/>
          </p:cNvGraphicFramePr>
          <p:nvPr>
            <p:extLst>
              <p:ext uri="{D42A27DB-BD31-4B8C-83A1-F6EECF244321}">
                <p14:modId xmlns:p14="http://schemas.microsoft.com/office/powerpoint/2010/main" val="2345705416"/>
              </p:ext>
            </p:extLst>
          </p:nvPr>
        </p:nvGraphicFramePr>
        <p:xfrm>
          <a:off x="944103" y="2070489"/>
          <a:ext cx="7011098" cy="1440180"/>
        </p:xfrm>
        <a:graphic>
          <a:graphicData uri="http://schemas.openxmlformats.org/drawingml/2006/table">
            <a:tbl>
              <a:tblPr>
                <a:tableStyleId>{F83B0860-4242-452F-B945-3A51C596FA14}</a:tableStyleId>
              </a:tblPr>
              <a:tblGrid>
                <a:gridCol w="557862">
                  <a:extLst>
                    <a:ext uri="{9D8B030D-6E8A-4147-A177-3AD203B41FA5}">
                      <a16:colId xmlns:a16="http://schemas.microsoft.com/office/drawing/2014/main" val="198875562"/>
                    </a:ext>
                  </a:extLst>
                </a:gridCol>
                <a:gridCol w="1173244">
                  <a:extLst>
                    <a:ext uri="{9D8B030D-6E8A-4147-A177-3AD203B41FA5}">
                      <a16:colId xmlns:a16="http://schemas.microsoft.com/office/drawing/2014/main" val="1042732183"/>
                    </a:ext>
                  </a:extLst>
                </a:gridCol>
                <a:gridCol w="1328468">
                  <a:extLst>
                    <a:ext uri="{9D8B030D-6E8A-4147-A177-3AD203B41FA5}">
                      <a16:colId xmlns:a16="http://schemas.microsoft.com/office/drawing/2014/main" val="377499943"/>
                    </a:ext>
                  </a:extLst>
                </a:gridCol>
                <a:gridCol w="1228400">
                  <a:extLst>
                    <a:ext uri="{9D8B030D-6E8A-4147-A177-3AD203B41FA5}">
                      <a16:colId xmlns:a16="http://schemas.microsoft.com/office/drawing/2014/main" val="2989612005"/>
                    </a:ext>
                  </a:extLst>
                </a:gridCol>
                <a:gridCol w="2723124">
                  <a:extLst>
                    <a:ext uri="{9D8B030D-6E8A-4147-A177-3AD203B41FA5}">
                      <a16:colId xmlns:a16="http://schemas.microsoft.com/office/drawing/2014/main" val="4204116940"/>
                    </a:ext>
                  </a:extLst>
                </a:gridCol>
              </a:tblGrid>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STT</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3503452526"/>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dirty="0" err="1">
                          <a:effectLst/>
                          <a:latin typeface="EB Garamond Medium" panose="00000600000000000000" pitchFamily="2" charset="0"/>
                          <a:ea typeface="EB Garamond Medium" panose="00000600000000000000" pitchFamily="2" charset="0"/>
                        </a:rPr>
                        <a:t>MaCT</a:t>
                      </a:r>
                      <a:endParaRPr lang="vi-VN" sz="1600" dirty="0">
                        <a:effectLst/>
                        <a:latin typeface="EB Garamond Medium" panose="00000600000000000000" pitchFamily="2" charset="0"/>
                        <a:ea typeface="EB Garamond Medium" panose="00000600000000000000" pitchFamily="2" charset="0"/>
                      </a:endParaRP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chấm thi</a:t>
                      </a:r>
                    </a:p>
                  </a:txBody>
                  <a:tcPr marL="68580" marR="68580" anchor="ctr"/>
                </a:tc>
                <a:extLst>
                  <a:ext uri="{0D108BD9-81ED-4DB2-BD59-A6C34878D82A}">
                    <a16:rowId xmlns:a16="http://schemas.microsoft.com/office/drawing/2014/main" val="146647165"/>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MaGV</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giảng viên</a:t>
                      </a:r>
                    </a:p>
                  </a:txBody>
                  <a:tcPr marL="68580" marR="68580" anchor="ctr"/>
                </a:tc>
                <a:extLst>
                  <a:ext uri="{0D108BD9-81ED-4DB2-BD59-A6C34878D82A}">
                    <a16:rowId xmlns:a16="http://schemas.microsoft.com/office/drawing/2014/main" val="1463974610"/>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3</a:t>
                      </a:r>
                    </a:p>
                  </a:txBody>
                  <a:tcPr marL="68580" marR="68580" anchor="ctr"/>
                </a:tc>
                <a:tc>
                  <a:txBody>
                    <a:bodyPr/>
                    <a:lstStyle/>
                    <a:p>
                      <a:pPr marL="0" marR="0" algn="ctr">
                        <a:spcBef>
                          <a:spcPts val="0"/>
                        </a:spcBef>
                        <a:spcAft>
                          <a:spcPts val="0"/>
                        </a:spcAft>
                      </a:pPr>
                      <a:r>
                        <a:rPr lang="vi-VN" sz="1600" dirty="0" err="1">
                          <a:effectLst/>
                          <a:latin typeface="EB Garamond Medium" panose="00000600000000000000" pitchFamily="2" charset="0"/>
                          <a:ea typeface="EB Garamond Medium" panose="00000600000000000000" pitchFamily="2" charset="0"/>
                        </a:rPr>
                        <a:t>Trangthai</a:t>
                      </a:r>
                      <a:endParaRPr lang="vi-VN" sz="1600" dirty="0">
                        <a:effectLst/>
                        <a:latin typeface="EB Garamond Medium" panose="00000600000000000000" pitchFamily="2" charset="0"/>
                        <a:ea typeface="EB Garamond Medium" panose="00000600000000000000" pitchFamily="2" charset="0"/>
                      </a:endParaRPr>
                    </a:p>
                  </a:txBody>
                  <a:tcPr marL="68580" marR="68580" anchor="ctr"/>
                </a:tc>
                <a:tc>
                  <a:txBody>
                    <a:bodyPr/>
                    <a:lstStyle/>
                    <a:p>
                      <a:pPr marL="0" marR="0" algn="ctr">
                        <a:spcBef>
                          <a:spcPts val="0"/>
                        </a:spcBef>
                        <a:spcAft>
                          <a:spcPts val="0"/>
                        </a:spcAft>
                      </a:pPr>
                      <a:r>
                        <a:rPr lang="vi-VN" sz="1600" dirty="0" err="1">
                          <a:effectLst/>
                          <a:latin typeface="EB Garamond Medium" panose="00000600000000000000" pitchFamily="2" charset="0"/>
                          <a:ea typeface="EB Garamond Medium" panose="00000600000000000000" pitchFamily="2" charset="0"/>
                        </a:rPr>
                        <a:t>Varchar</a:t>
                      </a:r>
                      <a:endParaRPr lang="vi-VN" sz="1600" dirty="0">
                        <a:effectLst/>
                        <a:latin typeface="EB Garamond Medium" panose="00000600000000000000" pitchFamily="2" charset="0"/>
                        <a:ea typeface="EB Garamond Medium" panose="00000600000000000000" pitchFamily="2" charset="0"/>
                      </a:endParaRP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Trạng thái phân công chấm thi</a:t>
                      </a:r>
                    </a:p>
                  </a:txBody>
                  <a:tcPr marL="68580" marR="68580" anchor="ctr"/>
                </a:tc>
                <a:extLst>
                  <a:ext uri="{0D108BD9-81ED-4DB2-BD59-A6C34878D82A}">
                    <a16:rowId xmlns:a16="http://schemas.microsoft.com/office/drawing/2014/main" val="644463255"/>
                  </a:ext>
                </a:extLst>
              </a:tr>
            </a:tbl>
          </a:graphicData>
        </a:graphic>
      </p:graphicFrame>
      <p:sp>
        <p:nvSpPr>
          <p:cNvPr id="8" name="TextBox 7">
            <a:extLst>
              <a:ext uri="{FF2B5EF4-FFF2-40B4-BE49-F238E27FC236}">
                <a16:creationId xmlns:a16="http://schemas.microsoft.com/office/drawing/2014/main" id="{E3BB17CA-2145-832F-DA97-7F62F2398D03}"/>
              </a:ext>
            </a:extLst>
          </p:cNvPr>
          <p:cNvSpPr txBox="1"/>
          <p:nvPr/>
        </p:nvSpPr>
        <p:spPr>
          <a:xfrm>
            <a:off x="8409904" y="4679324"/>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20</a:t>
            </a:r>
          </a:p>
        </p:txBody>
      </p:sp>
    </p:spTree>
    <p:extLst>
      <p:ext uri="{BB962C8B-B14F-4D97-AF65-F5344CB8AC3E}">
        <p14:creationId xmlns:p14="http://schemas.microsoft.com/office/powerpoint/2010/main" val="321846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997764" y="5359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các bảng</a:t>
            </a:r>
            <a:endParaRPr dirty="0"/>
          </a:p>
        </p:txBody>
      </p:sp>
      <p:sp>
        <p:nvSpPr>
          <p:cNvPr id="4" name="TextBox 3">
            <a:extLst>
              <a:ext uri="{FF2B5EF4-FFF2-40B4-BE49-F238E27FC236}">
                <a16:creationId xmlns:a16="http://schemas.microsoft.com/office/drawing/2014/main" id="{02708F39-E1FE-31A0-1D56-7C973F3C0725}"/>
              </a:ext>
            </a:extLst>
          </p:cNvPr>
          <p:cNvSpPr txBox="1"/>
          <p:nvPr/>
        </p:nvSpPr>
        <p:spPr>
          <a:xfrm>
            <a:off x="997764" y="1193550"/>
            <a:ext cx="1869932"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giangvien</a:t>
            </a:r>
            <a:endParaRPr lang="vi-VN" sz="1800" dirty="0">
              <a:latin typeface="EB Garamond SemiBold" panose="00000700000000000000" pitchFamily="2" charset="0"/>
              <a:ea typeface="EB Garamond SemiBold" panose="00000700000000000000" pitchFamily="2" charset="0"/>
            </a:endParaRPr>
          </a:p>
        </p:txBody>
      </p:sp>
      <p:graphicFrame>
        <p:nvGraphicFramePr>
          <p:cNvPr id="6" name="Table 5">
            <a:extLst>
              <a:ext uri="{FF2B5EF4-FFF2-40B4-BE49-F238E27FC236}">
                <a16:creationId xmlns:a16="http://schemas.microsoft.com/office/drawing/2014/main" id="{6E413C84-4838-7B49-2B0D-90FA78562A53}"/>
              </a:ext>
            </a:extLst>
          </p:cNvPr>
          <p:cNvGraphicFramePr>
            <a:graphicFrameLocks noGrp="1"/>
          </p:cNvGraphicFramePr>
          <p:nvPr>
            <p:extLst>
              <p:ext uri="{D42A27DB-BD31-4B8C-83A1-F6EECF244321}">
                <p14:modId xmlns:p14="http://schemas.microsoft.com/office/powerpoint/2010/main" val="1981143303"/>
              </p:ext>
            </p:extLst>
          </p:nvPr>
        </p:nvGraphicFramePr>
        <p:xfrm>
          <a:off x="1103290" y="1647740"/>
          <a:ext cx="6727414" cy="2520315"/>
        </p:xfrm>
        <a:graphic>
          <a:graphicData uri="http://schemas.openxmlformats.org/drawingml/2006/table">
            <a:tbl>
              <a:tblPr>
                <a:tableStyleId>{F83B0860-4242-452F-B945-3A51C596FA14}</a:tableStyleId>
              </a:tblPr>
              <a:tblGrid>
                <a:gridCol w="535290">
                  <a:extLst>
                    <a:ext uri="{9D8B030D-6E8A-4147-A177-3AD203B41FA5}">
                      <a16:colId xmlns:a16="http://schemas.microsoft.com/office/drawing/2014/main" val="833125778"/>
                    </a:ext>
                  </a:extLst>
                </a:gridCol>
                <a:gridCol w="1125772">
                  <a:extLst>
                    <a:ext uri="{9D8B030D-6E8A-4147-A177-3AD203B41FA5}">
                      <a16:colId xmlns:a16="http://schemas.microsoft.com/office/drawing/2014/main" val="4216157376"/>
                    </a:ext>
                  </a:extLst>
                </a:gridCol>
                <a:gridCol w="1274716">
                  <a:extLst>
                    <a:ext uri="{9D8B030D-6E8A-4147-A177-3AD203B41FA5}">
                      <a16:colId xmlns:a16="http://schemas.microsoft.com/office/drawing/2014/main" val="3229272593"/>
                    </a:ext>
                  </a:extLst>
                </a:gridCol>
                <a:gridCol w="1178696">
                  <a:extLst>
                    <a:ext uri="{9D8B030D-6E8A-4147-A177-3AD203B41FA5}">
                      <a16:colId xmlns:a16="http://schemas.microsoft.com/office/drawing/2014/main" val="338881633"/>
                    </a:ext>
                  </a:extLst>
                </a:gridCol>
                <a:gridCol w="2612940">
                  <a:extLst>
                    <a:ext uri="{9D8B030D-6E8A-4147-A177-3AD203B41FA5}">
                      <a16:colId xmlns:a16="http://schemas.microsoft.com/office/drawing/2014/main" val="607084765"/>
                    </a:ext>
                  </a:extLst>
                </a:gridCol>
              </a:tblGrid>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Thuộc tính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8580" marR="68580" anchor="ctr"/>
                </a:tc>
                <a:extLst>
                  <a:ext uri="{0D108BD9-81ED-4DB2-BD59-A6C34878D82A}">
                    <a16:rowId xmlns:a16="http://schemas.microsoft.com/office/drawing/2014/main" val="1147723881"/>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MaGV</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giảng viên</a:t>
                      </a:r>
                    </a:p>
                  </a:txBody>
                  <a:tcPr marL="68580" marR="68580" anchor="ctr"/>
                </a:tc>
                <a:extLst>
                  <a:ext uri="{0D108BD9-81ED-4DB2-BD59-A6C34878D82A}">
                    <a16:rowId xmlns:a16="http://schemas.microsoft.com/office/drawing/2014/main" val="4175143524"/>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MaBM</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bộ môn</a:t>
                      </a:r>
                    </a:p>
                  </a:txBody>
                  <a:tcPr marL="68580" marR="68580" anchor="ctr"/>
                </a:tc>
                <a:extLst>
                  <a:ext uri="{0D108BD9-81ED-4DB2-BD59-A6C34878D82A}">
                    <a16:rowId xmlns:a16="http://schemas.microsoft.com/office/drawing/2014/main" val="2277782025"/>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3</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TenGV</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Họ tên giảng viên</a:t>
                      </a:r>
                    </a:p>
                  </a:txBody>
                  <a:tcPr marL="68580" marR="68580" anchor="ctr"/>
                </a:tc>
                <a:extLst>
                  <a:ext uri="{0D108BD9-81ED-4DB2-BD59-A6C34878D82A}">
                    <a16:rowId xmlns:a16="http://schemas.microsoft.com/office/drawing/2014/main" val="6949699"/>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4</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SdtGV</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Số điện thoại giảng viên</a:t>
                      </a:r>
                    </a:p>
                  </a:txBody>
                  <a:tcPr marL="68580" marR="68580" anchor="ctr"/>
                </a:tc>
                <a:extLst>
                  <a:ext uri="{0D108BD9-81ED-4DB2-BD59-A6C34878D82A}">
                    <a16:rowId xmlns:a16="http://schemas.microsoft.com/office/drawing/2014/main" val="904831493"/>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6</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Email</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Email giảng viên</a:t>
                      </a:r>
                    </a:p>
                  </a:txBody>
                  <a:tcPr marL="68580" marR="68580" anchor="ctr"/>
                </a:tc>
                <a:extLst>
                  <a:ext uri="{0D108BD9-81ED-4DB2-BD59-A6C34878D82A}">
                    <a16:rowId xmlns:a16="http://schemas.microsoft.com/office/drawing/2014/main" val="2844789593"/>
                  </a:ext>
                </a:extLst>
              </a:tr>
              <a:tr h="360045">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7</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Matkhau</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8580" marR="68580"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8580" marR="68580"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Mật khẩu giảng viên</a:t>
                      </a:r>
                    </a:p>
                  </a:txBody>
                  <a:tcPr marL="68580" marR="68580" anchor="ctr"/>
                </a:tc>
                <a:extLst>
                  <a:ext uri="{0D108BD9-81ED-4DB2-BD59-A6C34878D82A}">
                    <a16:rowId xmlns:a16="http://schemas.microsoft.com/office/drawing/2014/main" val="3180744815"/>
                  </a:ext>
                </a:extLst>
              </a:tr>
            </a:tbl>
          </a:graphicData>
        </a:graphic>
      </p:graphicFrame>
      <p:sp>
        <p:nvSpPr>
          <p:cNvPr id="7" name="TextBox 6">
            <a:extLst>
              <a:ext uri="{FF2B5EF4-FFF2-40B4-BE49-F238E27FC236}">
                <a16:creationId xmlns:a16="http://schemas.microsoft.com/office/drawing/2014/main" id="{9B9EE5B9-65BE-CFAC-C30C-F78769BB3DAE}"/>
              </a:ext>
            </a:extLst>
          </p:cNvPr>
          <p:cNvSpPr txBox="1"/>
          <p:nvPr/>
        </p:nvSpPr>
        <p:spPr>
          <a:xfrm>
            <a:off x="8418490" y="4683617"/>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21</a:t>
            </a:r>
          </a:p>
        </p:txBody>
      </p:sp>
    </p:spTree>
    <p:extLst>
      <p:ext uri="{BB962C8B-B14F-4D97-AF65-F5344CB8AC3E}">
        <p14:creationId xmlns:p14="http://schemas.microsoft.com/office/powerpoint/2010/main" val="11283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8" name="Google Shape;244;p31">
            <a:extLst>
              <a:ext uri="{FF2B5EF4-FFF2-40B4-BE49-F238E27FC236}">
                <a16:creationId xmlns:a16="http://schemas.microsoft.com/office/drawing/2014/main" id="{EFE26C75-D819-79A0-FEB1-26B42BE14328}"/>
              </a:ext>
            </a:extLst>
          </p:cNvPr>
          <p:cNvSpPr txBox="1">
            <a:spLocks noGrp="1"/>
          </p:cNvSpPr>
          <p:nvPr>
            <p:ph type="title"/>
          </p:nvPr>
        </p:nvSpPr>
        <p:spPr>
          <a:xfrm>
            <a:off x="815662" y="2872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các bảng</a:t>
            </a:r>
            <a:endParaRPr dirty="0"/>
          </a:p>
        </p:txBody>
      </p:sp>
      <p:sp>
        <p:nvSpPr>
          <p:cNvPr id="4" name="TextBox 3">
            <a:extLst>
              <a:ext uri="{FF2B5EF4-FFF2-40B4-BE49-F238E27FC236}">
                <a16:creationId xmlns:a16="http://schemas.microsoft.com/office/drawing/2014/main" id="{02708F39-E1FE-31A0-1D56-7C973F3C0725}"/>
              </a:ext>
            </a:extLst>
          </p:cNvPr>
          <p:cNvSpPr txBox="1"/>
          <p:nvPr/>
        </p:nvSpPr>
        <p:spPr>
          <a:xfrm>
            <a:off x="1066451" y="884457"/>
            <a:ext cx="1681042" cy="369332"/>
          </a:xfrm>
          <a:prstGeom prst="rect">
            <a:avLst/>
          </a:prstGeom>
          <a:noFill/>
        </p:spPr>
        <p:txBody>
          <a:bodyPr wrap="square" rtlCol="0">
            <a:spAutoFit/>
          </a:bodyPr>
          <a:lstStyle/>
          <a:p>
            <a:r>
              <a:rPr lang="vi-VN" sz="1800" dirty="0">
                <a:latin typeface="EB Garamond SemiBold" panose="00000700000000000000" pitchFamily="2" charset="0"/>
                <a:ea typeface="EB Garamond SemiBold" panose="00000700000000000000" pitchFamily="2" charset="0"/>
              </a:rPr>
              <a:t>Bảng </a:t>
            </a:r>
            <a:r>
              <a:rPr lang="vi-VN" sz="1800" dirty="0" err="1">
                <a:latin typeface="EB Garamond SemiBold" panose="00000700000000000000" pitchFamily="2" charset="0"/>
                <a:ea typeface="EB Garamond SemiBold" panose="00000700000000000000" pitchFamily="2" charset="0"/>
              </a:rPr>
              <a:t>chamthi</a:t>
            </a:r>
            <a:endParaRPr lang="vi-VN" sz="1800" dirty="0">
              <a:latin typeface="EB Garamond SemiBold" panose="00000700000000000000" pitchFamily="2" charset="0"/>
              <a:ea typeface="EB Garamond SemiBold" panose="00000700000000000000" pitchFamily="2" charset="0"/>
            </a:endParaRPr>
          </a:p>
        </p:txBody>
      </p:sp>
      <p:graphicFrame>
        <p:nvGraphicFramePr>
          <p:cNvPr id="6" name="Table 5">
            <a:extLst>
              <a:ext uri="{FF2B5EF4-FFF2-40B4-BE49-F238E27FC236}">
                <a16:creationId xmlns:a16="http://schemas.microsoft.com/office/drawing/2014/main" id="{651DF626-2986-E3AE-134C-C3CD759D218B}"/>
              </a:ext>
            </a:extLst>
          </p:cNvPr>
          <p:cNvGraphicFramePr>
            <a:graphicFrameLocks noGrp="1"/>
          </p:cNvGraphicFramePr>
          <p:nvPr>
            <p:extLst>
              <p:ext uri="{D42A27DB-BD31-4B8C-83A1-F6EECF244321}">
                <p14:modId xmlns:p14="http://schemas.microsoft.com/office/powerpoint/2010/main" val="1835801859"/>
              </p:ext>
            </p:extLst>
          </p:nvPr>
        </p:nvGraphicFramePr>
        <p:xfrm>
          <a:off x="1176270" y="1302778"/>
          <a:ext cx="6791460" cy="3416300"/>
        </p:xfrm>
        <a:graphic>
          <a:graphicData uri="http://schemas.openxmlformats.org/drawingml/2006/table">
            <a:tbl>
              <a:tblPr>
                <a:tableStyleId>{F83B0860-4242-452F-B945-3A51C596FA14}</a:tableStyleId>
              </a:tblPr>
              <a:tblGrid>
                <a:gridCol w="540387">
                  <a:extLst>
                    <a:ext uri="{9D8B030D-6E8A-4147-A177-3AD203B41FA5}">
                      <a16:colId xmlns:a16="http://schemas.microsoft.com/office/drawing/2014/main" val="2857377001"/>
                    </a:ext>
                  </a:extLst>
                </a:gridCol>
                <a:gridCol w="1136489">
                  <a:extLst>
                    <a:ext uri="{9D8B030D-6E8A-4147-A177-3AD203B41FA5}">
                      <a16:colId xmlns:a16="http://schemas.microsoft.com/office/drawing/2014/main" val="2477926241"/>
                    </a:ext>
                  </a:extLst>
                </a:gridCol>
                <a:gridCol w="1286851">
                  <a:extLst>
                    <a:ext uri="{9D8B030D-6E8A-4147-A177-3AD203B41FA5}">
                      <a16:colId xmlns:a16="http://schemas.microsoft.com/office/drawing/2014/main" val="1282575331"/>
                    </a:ext>
                  </a:extLst>
                </a:gridCol>
                <a:gridCol w="1189918">
                  <a:extLst>
                    <a:ext uri="{9D8B030D-6E8A-4147-A177-3AD203B41FA5}">
                      <a16:colId xmlns:a16="http://schemas.microsoft.com/office/drawing/2014/main" val="122668479"/>
                    </a:ext>
                  </a:extLst>
                </a:gridCol>
                <a:gridCol w="2637815">
                  <a:extLst>
                    <a:ext uri="{9D8B030D-6E8A-4147-A177-3AD203B41FA5}">
                      <a16:colId xmlns:a16="http://schemas.microsoft.com/office/drawing/2014/main" val="335917357"/>
                    </a:ext>
                  </a:extLst>
                </a:gridCol>
              </a:tblGrid>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STT</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Thuộc tính</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Kiểu dữ liệu</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Ràng buộc</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Diễn giải</a:t>
                      </a:r>
                    </a:p>
                  </a:txBody>
                  <a:tcPr marL="65072" marR="65072" marT="43382" marB="43382" anchor="ctr"/>
                </a:tc>
                <a:extLst>
                  <a:ext uri="{0D108BD9-81ED-4DB2-BD59-A6C34878D82A}">
                    <a16:rowId xmlns:a16="http://schemas.microsoft.com/office/drawing/2014/main" val="2017747157"/>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MaCT</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chính</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lịch thi</a:t>
                      </a:r>
                    </a:p>
                  </a:txBody>
                  <a:tcPr marL="65072" marR="65072" marT="43382" marB="43382" anchor="ctr"/>
                </a:tc>
                <a:extLst>
                  <a:ext uri="{0D108BD9-81ED-4DB2-BD59-A6C34878D82A}">
                    <a16:rowId xmlns:a16="http://schemas.microsoft.com/office/drawing/2014/main" val="914238280"/>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2</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MaHK</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học kỳ</a:t>
                      </a:r>
                    </a:p>
                  </a:txBody>
                  <a:tcPr marL="65072" marR="65072" marT="43382" marB="43382" anchor="ctr"/>
                </a:tc>
                <a:extLst>
                  <a:ext uri="{0D108BD9-81ED-4DB2-BD59-A6C34878D82A}">
                    <a16:rowId xmlns:a16="http://schemas.microsoft.com/office/drawing/2014/main" val="398499866"/>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3</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MaHT</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hình thức</a:t>
                      </a:r>
                    </a:p>
                  </a:txBody>
                  <a:tcPr marL="65072" marR="65072" marT="43382" marB="43382" anchor="ctr"/>
                </a:tc>
                <a:extLst>
                  <a:ext uri="{0D108BD9-81ED-4DB2-BD59-A6C34878D82A}">
                    <a16:rowId xmlns:a16="http://schemas.microsoft.com/office/drawing/2014/main" val="1134407479"/>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4</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MaLop</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Varchar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lớp</a:t>
                      </a:r>
                    </a:p>
                  </a:txBody>
                  <a:tcPr marL="65072" marR="65072" marT="43382" marB="43382" anchor="ctr"/>
                </a:tc>
                <a:extLst>
                  <a:ext uri="{0D108BD9-81ED-4DB2-BD59-A6C34878D82A}">
                    <a16:rowId xmlns:a16="http://schemas.microsoft.com/office/drawing/2014/main" val="175797015"/>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5</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MaNM</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năm học</a:t>
                      </a:r>
                    </a:p>
                  </a:txBody>
                  <a:tcPr marL="65072" marR="65072" marT="43382" marB="43382" anchor="ctr"/>
                </a:tc>
                <a:extLst>
                  <a:ext uri="{0D108BD9-81ED-4DB2-BD59-A6C34878D82A}">
                    <a16:rowId xmlns:a16="http://schemas.microsoft.com/office/drawing/2014/main" val="3316860477"/>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6</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MaMon</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Khóa ngoại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Mã môn</a:t>
                      </a:r>
                    </a:p>
                  </a:txBody>
                  <a:tcPr marL="65072" marR="65072" marT="43382" marB="43382" anchor="ctr"/>
                </a:tc>
                <a:extLst>
                  <a:ext uri="{0D108BD9-81ED-4DB2-BD59-A6C34878D82A}">
                    <a16:rowId xmlns:a16="http://schemas.microsoft.com/office/drawing/2014/main" val="396158433"/>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8</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Ngaynhan</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Date</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Ngày nhận</a:t>
                      </a:r>
                    </a:p>
                  </a:txBody>
                  <a:tcPr marL="65072" marR="65072" marT="43382" marB="43382" anchor="ctr"/>
                </a:tc>
                <a:extLst>
                  <a:ext uri="{0D108BD9-81ED-4DB2-BD59-A6C34878D82A}">
                    <a16:rowId xmlns:a16="http://schemas.microsoft.com/office/drawing/2014/main" val="3957017595"/>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9</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Ngaytra</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Date</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Ngày trả</a:t>
                      </a:r>
                    </a:p>
                  </a:txBody>
                  <a:tcPr marL="65072" marR="65072" marT="43382" marB="43382" anchor="ctr"/>
                </a:tc>
                <a:extLst>
                  <a:ext uri="{0D108BD9-81ED-4DB2-BD59-A6C34878D82A}">
                    <a16:rowId xmlns:a16="http://schemas.microsoft.com/office/drawing/2014/main" val="1606733400"/>
                  </a:ext>
                </a:extLst>
              </a:tr>
              <a:tr h="341630">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10</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SLbai</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Interger</a:t>
                      </a:r>
                    </a:p>
                  </a:txBody>
                  <a:tcPr marL="65072" marR="65072" marT="43382" marB="43382" anchor="ctr"/>
                </a:tc>
                <a:tc>
                  <a:txBody>
                    <a:bodyPr/>
                    <a:lstStyle/>
                    <a:p>
                      <a:pPr marL="0" marR="0" algn="ctr">
                        <a:spcBef>
                          <a:spcPts val="0"/>
                        </a:spcBef>
                        <a:spcAft>
                          <a:spcPts val="0"/>
                        </a:spcAft>
                      </a:pPr>
                      <a:r>
                        <a:rPr lang="vi-VN" sz="1600">
                          <a:effectLst/>
                          <a:latin typeface="EB Garamond Medium" panose="00000600000000000000" pitchFamily="2" charset="0"/>
                          <a:ea typeface="EB Garamond Medium" panose="00000600000000000000" pitchFamily="2" charset="0"/>
                        </a:rPr>
                        <a:t> </a:t>
                      </a:r>
                    </a:p>
                  </a:txBody>
                  <a:tcPr marL="65072" marR="65072" marT="43382" marB="43382" anchor="ctr"/>
                </a:tc>
                <a:tc>
                  <a:txBody>
                    <a:bodyPr/>
                    <a:lstStyle/>
                    <a:p>
                      <a:pPr marL="0" marR="0" algn="ctr">
                        <a:spcBef>
                          <a:spcPts val="0"/>
                        </a:spcBef>
                        <a:spcAft>
                          <a:spcPts val="0"/>
                        </a:spcAft>
                      </a:pPr>
                      <a:r>
                        <a:rPr lang="vi-VN" sz="1600" dirty="0">
                          <a:effectLst/>
                          <a:latin typeface="EB Garamond Medium" panose="00000600000000000000" pitchFamily="2" charset="0"/>
                          <a:ea typeface="EB Garamond Medium" panose="00000600000000000000" pitchFamily="2" charset="0"/>
                        </a:rPr>
                        <a:t>Số lượng bài</a:t>
                      </a:r>
                    </a:p>
                  </a:txBody>
                  <a:tcPr marL="65072" marR="65072" marT="43382" marB="43382" anchor="ctr"/>
                </a:tc>
                <a:extLst>
                  <a:ext uri="{0D108BD9-81ED-4DB2-BD59-A6C34878D82A}">
                    <a16:rowId xmlns:a16="http://schemas.microsoft.com/office/drawing/2014/main" val="741175718"/>
                  </a:ext>
                </a:extLst>
              </a:tr>
            </a:tbl>
          </a:graphicData>
        </a:graphic>
      </p:graphicFrame>
      <p:sp>
        <p:nvSpPr>
          <p:cNvPr id="7" name="TextBox 6">
            <a:extLst>
              <a:ext uri="{FF2B5EF4-FFF2-40B4-BE49-F238E27FC236}">
                <a16:creationId xmlns:a16="http://schemas.microsoft.com/office/drawing/2014/main" id="{DE919F75-E92B-0EB0-8260-A7AE52F3D900}"/>
              </a:ext>
            </a:extLst>
          </p:cNvPr>
          <p:cNvSpPr txBox="1"/>
          <p:nvPr/>
        </p:nvSpPr>
        <p:spPr>
          <a:xfrm>
            <a:off x="8418489" y="4666445"/>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22</a:t>
            </a:r>
          </a:p>
        </p:txBody>
      </p:sp>
    </p:spTree>
    <p:extLst>
      <p:ext uri="{BB962C8B-B14F-4D97-AF65-F5344CB8AC3E}">
        <p14:creationId xmlns:p14="http://schemas.microsoft.com/office/powerpoint/2010/main" val="379442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2139358" y="1964633"/>
            <a:ext cx="6448023"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5000" dirty="0"/>
              <a:t>KẾT QUẢ</a:t>
            </a:r>
            <a:br>
              <a:rPr lang="vi-VN" sz="5000" dirty="0"/>
            </a:br>
            <a:r>
              <a:rPr lang="vi-VN" sz="5000" dirty="0"/>
              <a:t>NGHIÊN CỨU</a:t>
            </a:r>
            <a:endParaRPr sz="5000" dirty="0"/>
          </a:p>
        </p:txBody>
      </p:sp>
      <p:sp>
        <p:nvSpPr>
          <p:cNvPr id="236" name="Google Shape;236;p30"/>
          <p:cNvSpPr txBox="1">
            <a:spLocks noGrp="1"/>
          </p:cNvSpPr>
          <p:nvPr>
            <p:ph type="title" idx="2"/>
          </p:nvPr>
        </p:nvSpPr>
        <p:spPr>
          <a:xfrm>
            <a:off x="2139358" y="1030065"/>
            <a:ext cx="18156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a:t>
            </a:r>
            <a:r>
              <a:rPr lang="vi-VN" dirty="0">
                <a:solidFill>
                  <a:schemeClr val="tx2">
                    <a:lumMod val="75000"/>
                  </a:schemeClr>
                </a:solidFill>
              </a:rPr>
              <a:t>4</a:t>
            </a:r>
            <a:endParaRPr dirty="0">
              <a:solidFill>
                <a:schemeClr val="tx2">
                  <a:lumMod val="75000"/>
                </a:schemeClr>
              </a:solidFill>
            </a:endParaRPr>
          </a:p>
        </p:txBody>
      </p:sp>
      <p:pic>
        <p:nvPicPr>
          <p:cNvPr id="238" name="Google Shape;238;p30"/>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2" name="TextBox 1">
            <a:extLst>
              <a:ext uri="{FF2B5EF4-FFF2-40B4-BE49-F238E27FC236}">
                <a16:creationId xmlns:a16="http://schemas.microsoft.com/office/drawing/2014/main" id="{116EE806-4109-BC5C-0910-D4789707D6B9}"/>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23</a:t>
            </a:r>
          </a:p>
        </p:txBody>
      </p:sp>
    </p:spTree>
    <p:extLst>
      <p:ext uri="{BB962C8B-B14F-4D97-AF65-F5344CB8AC3E}">
        <p14:creationId xmlns:p14="http://schemas.microsoft.com/office/powerpoint/2010/main" val="1870280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17410" name="Picture 2">
            <a:extLst>
              <a:ext uri="{FF2B5EF4-FFF2-40B4-BE49-F238E27FC236}">
                <a16:creationId xmlns:a16="http://schemas.microsoft.com/office/drawing/2014/main" id="{3CFB5BCB-9D6D-E8A9-EEF3-AF26C1BBB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980" y="813787"/>
            <a:ext cx="6153150" cy="367665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794196" y="160725"/>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người dùng</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880573" y="4490437"/>
            <a:ext cx="33828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chủ (phần đầu trang)</a:t>
            </a:r>
          </a:p>
        </p:txBody>
      </p:sp>
      <p:sp>
        <p:nvSpPr>
          <p:cNvPr id="23" name="TextBox 22">
            <a:extLst>
              <a:ext uri="{FF2B5EF4-FFF2-40B4-BE49-F238E27FC236}">
                <a16:creationId xmlns:a16="http://schemas.microsoft.com/office/drawing/2014/main" id="{2F86EC02-5618-186D-9031-9AEFB94E72F3}"/>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794196" y="160725"/>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người dùng</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3095221" y="4424027"/>
            <a:ext cx="33828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chủ (tin tức)</a:t>
            </a:r>
          </a:p>
        </p:txBody>
      </p:sp>
      <p:pic>
        <p:nvPicPr>
          <p:cNvPr id="18434" name="Picture 2">
            <a:extLst>
              <a:ext uri="{FF2B5EF4-FFF2-40B4-BE49-F238E27FC236}">
                <a16:creationId xmlns:a16="http://schemas.microsoft.com/office/drawing/2014/main" id="{C8859FA5-29F3-AF72-D7CF-E2A132C4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18" y="899777"/>
            <a:ext cx="6086475" cy="3524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7B66D1-A537-6426-698D-7742A87FBB0C}"/>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25</a:t>
            </a:r>
          </a:p>
        </p:txBody>
      </p:sp>
    </p:spTree>
    <p:extLst>
      <p:ext uri="{BB962C8B-B14F-4D97-AF65-F5344CB8AC3E}">
        <p14:creationId xmlns:p14="http://schemas.microsoft.com/office/powerpoint/2010/main" val="280804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850004" y="401130"/>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người dùng</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880573" y="3464055"/>
            <a:ext cx="33828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chủ (phần cuối trang)</a:t>
            </a:r>
          </a:p>
        </p:txBody>
      </p:sp>
      <p:pic>
        <p:nvPicPr>
          <p:cNvPr id="19458" name="Picture 2">
            <a:extLst>
              <a:ext uri="{FF2B5EF4-FFF2-40B4-BE49-F238E27FC236}">
                <a16:creationId xmlns:a16="http://schemas.microsoft.com/office/drawing/2014/main" id="{63CA997D-EE71-2AEE-B2E5-0FA1D0CE7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463" y="1106745"/>
            <a:ext cx="6641943" cy="23493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EC3419-1428-22E8-0FB5-22F8C60F8B99}"/>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26</a:t>
            </a:r>
          </a:p>
        </p:txBody>
      </p:sp>
    </p:spTree>
    <p:extLst>
      <p:ext uri="{BB962C8B-B14F-4D97-AF65-F5344CB8AC3E}">
        <p14:creationId xmlns:p14="http://schemas.microsoft.com/office/powerpoint/2010/main" val="1780323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794196" y="259464"/>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người dùng</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3418410" y="4136597"/>
            <a:ext cx="245557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đăng nhập</a:t>
            </a:r>
          </a:p>
        </p:txBody>
      </p:sp>
      <p:sp>
        <p:nvSpPr>
          <p:cNvPr id="2" name="TextBox 1">
            <a:extLst>
              <a:ext uri="{FF2B5EF4-FFF2-40B4-BE49-F238E27FC236}">
                <a16:creationId xmlns:a16="http://schemas.microsoft.com/office/drawing/2014/main" id="{D45FE11A-15C3-309B-929D-293490EEBAB8}"/>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27</a:t>
            </a:r>
          </a:p>
        </p:txBody>
      </p:sp>
      <p:pic>
        <p:nvPicPr>
          <p:cNvPr id="4" name="Picture 3">
            <a:extLst>
              <a:ext uri="{FF2B5EF4-FFF2-40B4-BE49-F238E27FC236}">
                <a16:creationId xmlns:a16="http://schemas.microsoft.com/office/drawing/2014/main" id="{F09E535A-4E88-85EF-CCC9-CCADEBFD49EE}"/>
              </a:ext>
            </a:extLst>
          </p:cNvPr>
          <p:cNvPicPr>
            <a:picLocks noChangeAspect="1"/>
          </p:cNvPicPr>
          <p:nvPr/>
        </p:nvPicPr>
        <p:blipFill>
          <a:blip r:embed="rId3"/>
          <a:stretch>
            <a:fillRect/>
          </a:stretch>
        </p:blipFill>
        <p:spPr>
          <a:xfrm>
            <a:off x="1687133" y="898766"/>
            <a:ext cx="5662742" cy="3264332"/>
          </a:xfrm>
          <a:prstGeom prst="rect">
            <a:avLst/>
          </a:prstGeom>
        </p:spPr>
      </p:pic>
    </p:spTree>
    <p:extLst>
      <p:ext uri="{BB962C8B-B14F-4D97-AF65-F5344CB8AC3E}">
        <p14:creationId xmlns:p14="http://schemas.microsoft.com/office/powerpoint/2010/main" val="2763840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794196" y="160725"/>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giảng viên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523328" y="4012439"/>
            <a:ext cx="42457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đăng ký chấm thi của giảng viên</a:t>
            </a:r>
          </a:p>
        </p:txBody>
      </p:sp>
      <p:pic>
        <p:nvPicPr>
          <p:cNvPr id="21506" name="Picture 2">
            <a:extLst>
              <a:ext uri="{FF2B5EF4-FFF2-40B4-BE49-F238E27FC236}">
                <a16:creationId xmlns:a16="http://schemas.microsoft.com/office/drawing/2014/main" id="{5CEC4237-D3FD-4B2F-5FEE-9F3DF248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92" y="919967"/>
            <a:ext cx="6555616" cy="311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4CE8AD-144E-4FC3-476A-A503D92BDD3B}"/>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28</a:t>
            </a:r>
          </a:p>
        </p:txBody>
      </p:sp>
    </p:spTree>
    <p:extLst>
      <p:ext uri="{BB962C8B-B14F-4D97-AF65-F5344CB8AC3E}">
        <p14:creationId xmlns:p14="http://schemas.microsoft.com/office/powerpoint/2010/main" val="172799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2139357" y="2127765"/>
            <a:ext cx="4214219"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5000" dirty="0"/>
              <a:t>TỔNG QUAN</a:t>
            </a:r>
            <a:endParaRPr sz="5000" dirty="0"/>
          </a:p>
        </p:txBody>
      </p:sp>
      <p:sp>
        <p:nvSpPr>
          <p:cNvPr id="236" name="Google Shape;236;p30"/>
          <p:cNvSpPr txBox="1">
            <a:spLocks noGrp="1"/>
          </p:cNvSpPr>
          <p:nvPr>
            <p:ph type="title" idx="2"/>
          </p:nvPr>
        </p:nvSpPr>
        <p:spPr>
          <a:xfrm>
            <a:off x="2139358" y="1030065"/>
            <a:ext cx="18156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01</a:t>
            </a:r>
            <a:endParaRPr dirty="0">
              <a:solidFill>
                <a:schemeClr val="tx2">
                  <a:lumMod val="75000"/>
                </a:schemeClr>
              </a:solidFill>
            </a:endParaRPr>
          </a:p>
        </p:txBody>
      </p:sp>
      <p:pic>
        <p:nvPicPr>
          <p:cNvPr id="238" name="Google Shape;238;p30"/>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4" name="TextBox 3">
            <a:extLst>
              <a:ext uri="{FF2B5EF4-FFF2-40B4-BE49-F238E27FC236}">
                <a16:creationId xmlns:a16="http://schemas.microsoft.com/office/drawing/2014/main" id="{99CA1C47-C170-2987-61C3-07BC96FCC66F}"/>
              </a:ext>
            </a:extLst>
          </p:cNvPr>
          <p:cNvSpPr txBox="1"/>
          <p:nvPr/>
        </p:nvSpPr>
        <p:spPr>
          <a:xfrm>
            <a:off x="8736168" y="4675031"/>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819954" y="422066"/>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giảng viên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759441" y="3674772"/>
            <a:ext cx="42457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trang lịch chấm thi của giảng viên</a:t>
            </a:r>
          </a:p>
        </p:txBody>
      </p:sp>
      <p:pic>
        <p:nvPicPr>
          <p:cNvPr id="22530" name="Picture 2">
            <a:extLst>
              <a:ext uri="{FF2B5EF4-FFF2-40B4-BE49-F238E27FC236}">
                <a16:creationId xmlns:a16="http://schemas.microsoft.com/office/drawing/2014/main" id="{8B123203-EBAF-1B02-E1FB-7DD7EEB1D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22" y="1098528"/>
            <a:ext cx="7040956" cy="2576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566861-3539-E9EE-1DA4-D7A40BF7ED5D}"/>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29</a:t>
            </a:r>
          </a:p>
        </p:txBody>
      </p:sp>
    </p:spTree>
    <p:extLst>
      <p:ext uri="{BB962C8B-B14F-4D97-AF65-F5344CB8AC3E}">
        <p14:creationId xmlns:p14="http://schemas.microsoft.com/office/powerpoint/2010/main" val="4201360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905813" y="344793"/>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giảng viên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858179" y="4314969"/>
            <a:ext cx="42457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đổi mật khẩu của giảng viên</a:t>
            </a:r>
          </a:p>
        </p:txBody>
      </p:sp>
      <p:pic>
        <p:nvPicPr>
          <p:cNvPr id="23554" name="Picture 2">
            <a:extLst>
              <a:ext uri="{FF2B5EF4-FFF2-40B4-BE49-F238E27FC236}">
                <a16:creationId xmlns:a16="http://schemas.microsoft.com/office/drawing/2014/main" id="{2788C6AB-40F2-2EBB-216E-107B93C3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28" y="1026622"/>
            <a:ext cx="6598544" cy="32883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631688-8E51-D83F-3925-071884D7310C}"/>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30</a:t>
            </a:r>
          </a:p>
        </p:txBody>
      </p:sp>
    </p:spTree>
    <p:extLst>
      <p:ext uri="{BB962C8B-B14F-4D97-AF65-F5344CB8AC3E}">
        <p14:creationId xmlns:p14="http://schemas.microsoft.com/office/powerpoint/2010/main" val="2062482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1017430" y="448336"/>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giảng viên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935453" y="4107883"/>
            <a:ext cx="42457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thông tin cá nhân của giảng viên</a:t>
            </a:r>
          </a:p>
        </p:txBody>
      </p:sp>
      <p:pic>
        <p:nvPicPr>
          <p:cNvPr id="25602" name="Picture 2">
            <a:extLst>
              <a:ext uri="{FF2B5EF4-FFF2-40B4-BE49-F238E27FC236}">
                <a16:creationId xmlns:a16="http://schemas.microsoft.com/office/drawing/2014/main" id="{785CA250-3D29-0295-AE5B-557D4FFFD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504" y="1124579"/>
            <a:ext cx="6435412" cy="29833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05A7D0-FD29-19B5-DBE0-808ED7DB1B18}"/>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31</a:t>
            </a:r>
          </a:p>
        </p:txBody>
      </p:sp>
    </p:spTree>
    <p:extLst>
      <p:ext uri="{BB962C8B-B14F-4D97-AF65-F5344CB8AC3E}">
        <p14:creationId xmlns:p14="http://schemas.microsoft.com/office/powerpoint/2010/main" val="263376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1043187" y="330314"/>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a:t>
            </a:r>
            <a:r>
              <a:rPr lang="vi-VN" dirty="0" err="1">
                <a:latin typeface="EB Garamond ExtraBold" panose="00000900000000000000" pitchFamily="2" charset="0"/>
                <a:ea typeface="EB Garamond ExtraBold" panose="00000900000000000000" pitchFamily="2" charset="0"/>
              </a:rPr>
              <a:t>admin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570550" y="4445663"/>
            <a:ext cx="4245735" cy="466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quản lý thông tin giảng viên của </a:t>
            </a:r>
            <a:r>
              <a:rPr lang="vi-VN" sz="1600" dirty="0" err="1">
                <a:latin typeface="EB Garamond Medium" panose="00000600000000000000" pitchFamily="2" charset="0"/>
                <a:ea typeface="EB Garamond Medium" panose="00000600000000000000" pitchFamily="2" charset="0"/>
              </a:rPr>
              <a:t>admin</a:t>
            </a:r>
            <a:endParaRPr lang="vi-VN" sz="1600" dirty="0">
              <a:latin typeface="EB Garamond Medium" panose="00000600000000000000" pitchFamily="2" charset="0"/>
              <a:ea typeface="EB Garamond Medium" panose="00000600000000000000" pitchFamily="2" charset="0"/>
            </a:endParaRPr>
          </a:p>
        </p:txBody>
      </p:sp>
      <p:pic>
        <p:nvPicPr>
          <p:cNvPr id="3" name="Picture 2">
            <a:extLst>
              <a:ext uri="{FF2B5EF4-FFF2-40B4-BE49-F238E27FC236}">
                <a16:creationId xmlns:a16="http://schemas.microsoft.com/office/drawing/2014/main" id="{6DB8C213-C630-5B3E-1308-328F09629041}"/>
              </a:ext>
            </a:extLst>
          </p:cNvPr>
          <p:cNvPicPr>
            <a:picLocks noChangeAspect="1"/>
          </p:cNvPicPr>
          <p:nvPr/>
        </p:nvPicPr>
        <p:blipFill>
          <a:blip r:embed="rId3"/>
          <a:stretch>
            <a:fillRect/>
          </a:stretch>
        </p:blipFill>
        <p:spPr>
          <a:xfrm>
            <a:off x="1068481" y="929782"/>
            <a:ext cx="7007038" cy="3515881"/>
          </a:xfrm>
          <a:prstGeom prst="rect">
            <a:avLst/>
          </a:prstGeom>
        </p:spPr>
      </p:pic>
      <p:sp>
        <p:nvSpPr>
          <p:cNvPr id="4" name="TextBox 3">
            <a:extLst>
              <a:ext uri="{FF2B5EF4-FFF2-40B4-BE49-F238E27FC236}">
                <a16:creationId xmlns:a16="http://schemas.microsoft.com/office/drawing/2014/main" id="{4BDEE43E-DE09-424C-FC20-9C0C648FA9D6}"/>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32</a:t>
            </a:r>
          </a:p>
        </p:txBody>
      </p:sp>
    </p:spTree>
    <p:extLst>
      <p:ext uri="{BB962C8B-B14F-4D97-AF65-F5344CB8AC3E}">
        <p14:creationId xmlns:p14="http://schemas.microsoft.com/office/powerpoint/2010/main" val="1901517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1043187" y="330314"/>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a:t>
            </a:r>
            <a:r>
              <a:rPr lang="vi-VN" dirty="0" err="1">
                <a:latin typeface="EB Garamond ExtraBold" panose="00000900000000000000" pitchFamily="2" charset="0"/>
                <a:ea typeface="EB Garamond ExtraBold" panose="00000900000000000000" pitchFamily="2" charset="0"/>
              </a:rPr>
              <a:t>admin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3184443" y="4511129"/>
            <a:ext cx="4245735" cy="466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thêm giảng viên của </a:t>
            </a:r>
            <a:r>
              <a:rPr lang="vi-VN" sz="1600" dirty="0" err="1">
                <a:latin typeface="EB Garamond Medium" panose="00000600000000000000" pitchFamily="2" charset="0"/>
                <a:ea typeface="EB Garamond Medium" panose="00000600000000000000" pitchFamily="2" charset="0"/>
              </a:rPr>
              <a:t>admin</a:t>
            </a:r>
            <a:endParaRPr lang="vi-VN" sz="1600" dirty="0">
              <a:latin typeface="EB Garamond Medium" panose="00000600000000000000" pitchFamily="2" charset="0"/>
              <a:ea typeface="EB Garamond Medium" panose="00000600000000000000" pitchFamily="2" charset="0"/>
            </a:endParaRPr>
          </a:p>
        </p:txBody>
      </p:sp>
      <p:pic>
        <p:nvPicPr>
          <p:cNvPr id="3" name="Picture 2">
            <a:extLst>
              <a:ext uri="{FF2B5EF4-FFF2-40B4-BE49-F238E27FC236}">
                <a16:creationId xmlns:a16="http://schemas.microsoft.com/office/drawing/2014/main" id="{540A3CE0-695A-1305-8434-3570034BE63B}"/>
              </a:ext>
            </a:extLst>
          </p:cNvPr>
          <p:cNvPicPr>
            <a:picLocks noChangeAspect="1"/>
          </p:cNvPicPr>
          <p:nvPr/>
        </p:nvPicPr>
        <p:blipFill>
          <a:blip r:embed="rId3"/>
          <a:stretch>
            <a:fillRect/>
          </a:stretch>
        </p:blipFill>
        <p:spPr>
          <a:xfrm>
            <a:off x="1206321" y="947881"/>
            <a:ext cx="6731358" cy="3563248"/>
          </a:xfrm>
          <a:prstGeom prst="rect">
            <a:avLst/>
          </a:prstGeom>
        </p:spPr>
      </p:pic>
      <p:sp>
        <p:nvSpPr>
          <p:cNvPr id="4" name="TextBox 3">
            <a:extLst>
              <a:ext uri="{FF2B5EF4-FFF2-40B4-BE49-F238E27FC236}">
                <a16:creationId xmlns:a16="http://schemas.microsoft.com/office/drawing/2014/main" id="{E6EBEBE5-1C84-2AD6-D74E-1DDDE6B97E76}"/>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33</a:t>
            </a:r>
          </a:p>
        </p:txBody>
      </p:sp>
    </p:spTree>
    <p:extLst>
      <p:ext uri="{BB962C8B-B14F-4D97-AF65-F5344CB8AC3E}">
        <p14:creationId xmlns:p14="http://schemas.microsoft.com/office/powerpoint/2010/main" val="68779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1043187" y="330314"/>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Giao diện </a:t>
            </a:r>
            <a:r>
              <a:rPr lang="vi-VN" dirty="0" err="1">
                <a:latin typeface="EB Garamond ExtraBold" panose="00000900000000000000" pitchFamily="2" charset="0"/>
                <a:ea typeface="EB Garamond ExtraBold" panose="00000900000000000000" pitchFamily="2" charset="0"/>
              </a:rPr>
              <a:t>admin</a:t>
            </a:r>
            <a:endParaRPr dirty="0">
              <a:latin typeface="EB Garamond ExtraBold" panose="00000900000000000000" pitchFamily="2" charset="0"/>
              <a:ea typeface="EB Garamond ExtraBold" panose="00000900000000000000" pitchFamily="2" charset="0"/>
            </a:endParaRPr>
          </a:p>
        </p:txBody>
      </p:sp>
      <p:sp>
        <p:nvSpPr>
          <p:cNvPr id="21" name="Google Shape;244;p31">
            <a:extLst>
              <a:ext uri="{FF2B5EF4-FFF2-40B4-BE49-F238E27FC236}">
                <a16:creationId xmlns:a16="http://schemas.microsoft.com/office/drawing/2014/main" id="{179F3467-F7A1-3B3A-6532-5651DE58B559}"/>
              </a:ext>
            </a:extLst>
          </p:cNvPr>
          <p:cNvSpPr txBox="1">
            <a:spLocks/>
          </p:cNvSpPr>
          <p:nvPr/>
        </p:nvSpPr>
        <p:spPr>
          <a:xfrm>
            <a:off x="2737975" y="4509062"/>
            <a:ext cx="4245735" cy="466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sz="1600" dirty="0">
                <a:latin typeface="EB Garamond Medium" panose="00000600000000000000" pitchFamily="2" charset="0"/>
                <a:ea typeface="EB Garamond Medium" panose="00000600000000000000" pitchFamily="2" charset="0"/>
              </a:rPr>
              <a:t>Giao diện sửa thông tin giảng viên của </a:t>
            </a:r>
            <a:r>
              <a:rPr lang="vi-VN" sz="1600" dirty="0" err="1">
                <a:latin typeface="EB Garamond Medium" panose="00000600000000000000" pitchFamily="2" charset="0"/>
                <a:ea typeface="EB Garamond Medium" panose="00000600000000000000" pitchFamily="2" charset="0"/>
              </a:rPr>
              <a:t>admin</a:t>
            </a:r>
            <a:endParaRPr lang="vi-VN" sz="1600" dirty="0">
              <a:latin typeface="EB Garamond Medium" panose="00000600000000000000" pitchFamily="2" charset="0"/>
              <a:ea typeface="EB Garamond Medium" panose="00000600000000000000" pitchFamily="2" charset="0"/>
            </a:endParaRPr>
          </a:p>
        </p:txBody>
      </p:sp>
      <p:pic>
        <p:nvPicPr>
          <p:cNvPr id="4" name="Picture 3">
            <a:extLst>
              <a:ext uri="{FF2B5EF4-FFF2-40B4-BE49-F238E27FC236}">
                <a16:creationId xmlns:a16="http://schemas.microsoft.com/office/drawing/2014/main" id="{625D3C35-06A3-8993-7F44-4C9FB65CC862}"/>
              </a:ext>
            </a:extLst>
          </p:cNvPr>
          <p:cNvPicPr>
            <a:picLocks noChangeAspect="1"/>
          </p:cNvPicPr>
          <p:nvPr/>
        </p:nvPicPr>
        <p:blipFill>
          <a:blip r:embed="rId3"/>
          <a:stretch>
            <a:fillRect/>
          </a:stretch>
        </p:blipFill>
        <p:spPr>
          <a:xfrm>
            <a:off x="1111875" y="903014"/>
            <a:ext cx="6774287" cy="3606048"/>
          </a:xfrm>
          <a:prstGeom prst="rect">
            <a:avLst/>
          </a:prstGeom>
        </p:spPr>
      </p:pic>
      <p:sp>
        <p:nvSpPr>
          <p:cNvPr id="5" name="TextBox 4">
            <a:extLst>
              <a:ext uri="{FF2B5EF4-FFF2-40B4-BE49-F238E27FC236}">
                <a16:creationId xmlns:a16="http://schemas.microsoft.com/office/drawing/2014/main" id="{7EA01E2C-1517-0132-A064-B59C4B2C98E9}"/>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34</a:t>
            </a:r>
          </a:p>
        </p:txBody>
      </p:sp>
    </p:spTree>
    <p:extLst>
      <p:ext uri="{BB962C8B-B14F-4D97-AF65-F5344CB8AC3E}">
        <p14:creationId xmlns:p14="http://schemas.microsoft.com/office/powerpoint/2010/main" val="409748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1627032" y="1964633"/>
            <a:ext cx="6960350" cy="14010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5000" dirty="0"/>
              <a:t>KẾT LUẬN, </a:t>
            </a:r>
            <a:br>
              <a:rPr lang="vi-VN" sz="5000" dirty="0"/>
            </a:br>
            <a:r>
              <a:rPr lang="vi-VN" sz="5000" dirty="0"/>
              <a:t>HƯỚNG PHÁT TRIỂN</a:t>
            </a:r>
            <a:endParaRPr sz="5000" dirty="0"/>
          </a:p>
        </p:txBody>
      </p:sp>
      <p:sp>
        <p:nvSpPr>
          <p:cNvPr id="236" name="Google Shape;236;p30"/>
          <p:cNvSpPr txBox="1">
            <a:spLocks noGrp="1"/>
          </p:cNvSpPr>
          <p:nvPr>
            <p:ph type="title" idx="2"/>
          </p:nvPr>
        </p:nvSpPr>
        <p:spPr>
          <a:xfrm>
            <a:off x="1697184" y="1012893"/>
            <a:ext cx="18156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a:t>
            </a:r>
            <a:r>
              <a:rPr lang="vi-VN" dirty="0">
                <a:solidFill>
                  <a:schemeClr val="tx2">
                    <a:lumMod val="75000"/>
                  </a:schemeClr>
                </a:solidFill>
              </a:rPr>
              <a:t>5</a:t>
            </a:r>
            <a:endParaRPr dirty="0">
              <a:solidFill>
                <a:schemeClr val="tx2">
                  <a:lumMod val="75000"/>
                </a:schemeClr>
              </a:solidFill>
            </a:endParaRPr>
          </a:p>
        </p:txBody>
      </p:sp>
      <p:pic>
        <p:nvPicPr>
          <p:cNvPr id="238" name="Google Shape;238;p30"/>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2" name="TextBox 1">
            <a:extLst>
              <a:ext uri="{FF2B5EF4-FFF2-40B4-BE49-F238E27FC236}">
                <a16:creationId xmlns:a16="http://schemas.microsoft.com/office/drawing/2014/main" id="{3C530DCE-A5EC-57E0-8EED-868F03F148D0}"/>
              </a:ext>
            </a:extLst>
          </p:cNvPr>
          <p:cNvSpPr txBox="1"/>
          <p:nvPr/>
        </p:nvSpPr>
        <p:spPr>
          <a:xfrm>
            <a:off x="8587382" y="4687910"/>
            <a:ext cx="485104"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35</a:t>
            </a:r>
          </a:p>
        </p:txBody>
      </p:sp>
    </p:spTree>
    <p:extLst>
      <p:ext uri="{BB962C8B-B14F-4D97-AF65-F5344CB8AC3E}">
        <p14:creationId xmlns:p14="http://schemas.microsoft.com/office/powerpoint/2010/main" val="3596827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871468" y="763903"/>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Đánh giá kết quả đạt được</a:t>
            </a:r>
            <a:endParaRPr dirty="0">
              <a:latin typeface="EB Garamond ExtraBold" panose="00000900000000000000" pitchFamily="2" charset="0"/>
              <a:ea typeface="EB Garamond ExtraBold" panose="00000900000000000000" pitchFamily="2" charset="0"/>
            </a:endParaRPr>
          </a:p>
        </p:txBody>
      </p:sp>
      <p:sp>
        <p:nvSpPr>
          <p:cNvPr id="3" name="TextBox 2">
            <a:extLst>
              <a:ext uri="{FF2B5EF4-FFF2-40B4-BE49-F238E27FC236}">
                <a16:creationId xmlns:a16="http://schemas.microsoft.com/office/drawing/2014/main" id="{1A6ACE1D-1E11-2A27-3A34-670C3CAF81ED}"/>
              </a:ext>
            </a:extLst>
          </p:cNvPr>
          <p:cNvSpPr txBox="1"/>
          <p:nvPr/>
        </p:nvSpPr>
        <p:spPr>
          <a:xfrm>
            <a:off x="713561" y="1465083"/>
            <a:ext cx="7451645" cy="2544736"/>
          </a:xfrm>
          <a:prstGeom prst="rect">
            <a:avLst/>
          </a:prstGeom>
          <a:noFill/>
        </p:spPr>
        <p:txBody>
          <a:bodyPr wrap="square">
            <a:spAutoFit/>
          </a:bodyPr>
          <a:lstStyle/>
          <a:p>
            <a:pPr marR="0" lvl="0"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 Xây dựng được </a:t>
            </a:r>
            <a:r>
              <a:rPr lang="vi-VN" sz="1800" dirty="0" err="1">
                <a:effectLst/>
                <a:latin typeface="EB Garamond Medium" panose="00000600000000000000" pitchFamily="2" charset="0"/>
                <a:ea typeface="EB Garamond Medium" panose="00000600000000000000" pitchFamily="2" charset="0"/>
              </a:rPr>
              <a:t>website</a:t>
            </a:r>
            <a:r>
              <a:rPr lang="vi-VN" sz="1800" dirty="0">
                <a:effectLst/>
                <a:latin typeface="EB Garamond Medium" panose="00000600000000000000" pitchFamily="2" charset="0"/>
                <a:ea typeface="EB Garamond Medium" panose="00000600000000000000" pitchFamily="2" charset="0"/>
              </a:rPr>
              <a:t> quản lý công tác chấm thi kết thúc môn của Khoa Kỹ thuật và Công nghệ.</a:t>
            </a:r>
          </a:p>
          <a:p>
            <a:pPr marR="0" lvl="0"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 </a:t>
            </a:r>
            <a:r>
              <a:rPr lang="vi-VN" sz="1800" dirty="0">
                <a:effectLst/>
                <a:latin typeface="EB Garamond Medium" panose="00000600000000000000" pitchFamily="2" charset="0"/>
                <a:ea typeface="EB Garamond Medium" panose="00000600000000000000" pitchFamily="2" charset="0"/>
              </a:rPr>
              <a:t>Thực hiện được các chức năng: thêm, sửa, xóa dữ liệu, xử lý đăng ký chấm thi cho giảng viên, tự động gửi </a:t>
            </a:r>
            <a:r>
              <a:rPr lang="vi-VN" sz="1800" dirty="0" err="1">
                <a:effectLst/>
                <a:latin typeface="EB Garamond Medium" panose="00000600000000000000" pitchFamily="2" charset="0"/>
                <a:ea typeface="EB Garamond Medium" panose="00000600000000000000" pitchFamily="2" charset="0"/>
              </a:rPr>
              <a:t>mail</a:t>
            </a:r>
            <a:r>
              <a:rPr lang="vi-VN" sz="1800" dirty="0">
                <a:effectLst/>
                <a:latin typeface="EB Garamond Medium" panose="00000600000000000000" pitchFamily="2" charset="0"/>
                <a:ea typeface="EB Garamond Medium" panose="00000600000000000000" pitchFamily="2" charset="0"/>
              </a:rPr>
              <a:t> thông báo cho giảng viên sau khi </a:t>
            </a:r>
            <a:r>
              <a:rPr lang="vi-VN" sz="1800" dirty="0" err="1">
                <a:effectLst/>
                <a:latin typeface="EB Garamond Medium" panose="00000600000000000000" pitchFamily="2" charset="0"/>
                <a:ea typeface="EB Garamond Medium" panose="00000600000000000000" pitchFamily="2" charset="0"/>
              </a:rPr>
              <a:t>admin</a:t>
            </a:r>
            <a:r>
              <a:rPr lang="vi-VN" sz="1800" dirty="0">
                <a:effectLst/>
                <a:latin typeface="EB Garamond Medium" panose="00000600000000000000" pitchFamily="2" charset="0"/>
                <a:ea typeface="EB Garamond Medium" panose="00000600000000000000" pitchFamily="2" charset="0"/>
              </a:rPr>
              <a:t> duyệt. </a:t>
            </a:r>
          </a:p>
          <a:p>
            <a:pPr marR="0" lvl="0"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 </a:t>
            </a:r>
            <a:r>
              <a:rPr lang="vi-VN" sz="1800" dirty="0">
                <a:effectLst/>
                <a:latin typeface="EB Garamond Medium" panose="00000600000000000000" pitchFamily="2" charset="0"/>
                <a:ea typeface="EB Garamond Medium" panose="00000600000000000000" pitchFamily="2" charset="0"/>
              </a:rPr>
              <a:t>Hiểu biết sâu hơn về ngôn ngữ lập trình PHP, PHP </a:t>
            </a:r>
            <a:r>
              <a:rPr lang="vi-VN" sz="1800" dirty="0" err="1">
                <a:effectLst/>
                <a:latin typeface="EB Garamond Medium" panose="00000600000000000000" pitchFamily="2" charset="0"/>
                <a:ea typeface="EB Garamond Medium" panose="00000600000000000000" pitchFamily="2" charset="0"/>
              </a:rPr>
              <a:t>Mailer</a:t>
            </a:r>
            <a:r>
              <a:rPr lang="vi-VN" sz="1800" dirty="0">
                <a:effectLst/>
                <a:latin typeface="EB Garamond Medium" panose="00000600000000000000" pitchFamily="2" charset="0"/>
                <a:ea typeface="EB Garamond Medium" panose="00000600000000000000" pitchFamily="2" charset="0"/>
              </a:rPr>
              <a:t>.</a:t>
            </a:r>
          </a:p>
        </p:txBody>
      </p:sp>
      <p:sp>
        <p:nvSpPr>
          <p:cNvPr id="5" name="TextBox 4">
            <a:extLst>
              <a:ext uri="{FF2B5EF4-FFF2-40B4-BE49-F238E27FC236}">
                <a16:creationId xmlns:a16="http://schemas.microsoft.com/office/drawing/2014/main" id="{83227429-1D4B-0A91-70D7-7EF9D4E93C55}"/>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36</a:t>
            </a:r>
          </a:p>
        </p:txBody>
      </p:sp>
    </p:spTree>
    <p:extLst>
      <p:ext uri="{BB962C8B-B14F-4D97-AF65-F5344CB8AC3E}">
        <p14:creationId xmlns:p14="http://schemas.microsoft.com/office/powerpoint/2010/main" val="2113703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0" name="Google Shape;244;p31">
            <a:extLst>
              <a:ext uri="{FF2B5EF4-FFF2-40B4-BE49-F238E27FC236}">
                <a16:creationId xmlns:a16="http://schemas.microsoft.com/office/drawing/2014/main" id="{EC418DCC-2847-BD28-EC21-67B570657EE5}"/>
              </a:ext>
            </a:extLst>
          </p:cNvPr>
          <p:cNvSpPr txBox="1">
            <a:spLocks noGrp="1"/>
          </p:cNvSpPr>
          <p:nvPr>
            <p:ph type="title"/>
          </p:nvPr>
        </p:nvSpPr>
        <p:spPr>
          <a:xfrm>
            <a:off x="1194373" y="390416"/>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dirty="0">
                <a:latin typeface="EB Garamond ExtraBold" panose="00000900000000000000" pitchFamily="2" charset="0"/>
                <a:ea typeface="EB Garamond ExtraBold" panose="00000900000000000000" pitchFamily="2" charset="0"/>
              </a:rPr>
              <a:t>Hạn chế</a:t>
            </a:r>
            <a:endParaRPr dirty="0">
              <a:latin typeface="EB Garamond ExtraBold" panose="00000900000000000000" pitchFamily="2" charset="0"/>
              <a:ea typeface="EB Garamond ExtraBold" panose="00000900000000000000" pitchFamily="2" charset="0"/>
            </a:endParaRPr>
          </a:p>
        </p:txBody>
      </p:sp>
      <p:sp>
        <p:nvSpPr>
          <p:cNvPr id="3" name="TextBox 2">
            <a:extLst>
              <a:ext uri="{FF2B5EF4-FFF2-40B4-BE49-F238E27FC236}">
                <a16:creationId xmlns:a16="http://schemas.microsoft.com/office/drawing/2014/main" id="{1A6ACE1D-1E11-2A27-3A34-670C3CAF81ED}"/>
              </a:ext>
            </a:extLst>
          </p:cNvPr>
          <p:cNvSpPr txBox="1"/>
          <p:nvPr/>
        </p:nvSpPr>
        <p:spPr>
          <a:xfrm>
            <a:off x="1378970" y="1018615"/>
            <a:ext cx="7451645" cy="1289071"/>
          </a:xfrm>
          <a:prstGeom prst="rect">
            <a:avLst/>
          </a:prstGeom>
          <a:noFill/>
        </p:spPr>
        <p:txBody>
          <a:bodyPr wrap="square">
            <a:spAutoFit/>
          </a:bodyPr>
          <a:lstStyle/>
          <a:p>
            <a:pPr marR="0" lvl="0"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 Mã nguồn xử lý còn cồng kềnh.</a:t>
            </a:r>
          </a:p>
          <a:p>
            <a:pPr marR="0" lvl="0"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 </a:t>
            </a:r>
            <a:r>
              <a:rPr lang="vi-VN" sz="1800" dirty="0">
                <a:effectLst/>
                <a:latin typeface="EB Garamond Medium" panose="00000600000000000000" pitchFamily="2" charset="0"/>
                <a:ea typeface="EB Garamond Medium" panose="00000600000000000000" pitchFamily="2" charset="0"/>
              </a:rPr>
              <a:t>Các chức năng chưa được tối ưu hóa.</a:t>
            </a:r>
          </a:p>
          <a:p>
            <a:pPr marR="0" lvl="0"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 Chưa xử lý được tìm kiếm, thống kê.</a:t>
            </a:r>
          </a:p>
        </p:txBody>
      </p:sp>
      <p:sp>
        <p:nvSpPr>
          <p:cNvPr id="2" name="Google Shape;244;p31">
            <a:extLst>
              <a:ext uri="{FF2B5EF4-FFF2-40B4-BE49-F238E27FC236}">
                <a16:creationId xmlns:a16="http://schemas.microsoft.com/office/drawing/2014/main" id="{3FE6C937-F36B-DCCE-F95D-7C60A0C99BDB}"/>
              </a:ext>
            </a:extLst>
          </p:cNvPr>
          <p:cNvSpPr txBox="1">
            <a:spLocks/>
          </p:cNvSpPr>
          <p:nvPr/>
        </p:nvSpPr>
        <p:spPr>
          <a:xfrm>
            <a:off x="1194373" y="2736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1pPr>
            <a:lvl2pPr marR="0" lvl="1"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2pPr>
            <a:lvl3pPr marR="0" lvl="2"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3pPr>
            <a:lvl4pPr marR="0" lvl="3"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4pPr>
            <a:lvl5pPr marR="0" lvl="4"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5pPr>
            <a:lvl6pPr marR="0" lvl="5"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6pPr>
            <a:lvl7pPr marR="0" lvl="6"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7pPr>
            <a:lvl8pPr marR="0" lvl="7"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8pPr>
            <a:lvl9pPr marR="0" lvl="8" algn="l" rtl="0">
              <a:lnSpc>
                <a:spcPct val="100000"/>
              </a:lnSpc>
              <a:spcBef>
                <a:spcPts val="0"/>
              </a:spcBef>
              <a:spcAft>
                <a:spcPts val="0"/>
              </a:spcAft>
              <a:buClr>
                <a:schemeClr val="dk1"/>
              </a:buClr>
              <a:buSzPts val="3000"/>
              <a:buFont typeface="EB Garamond SemiBold"/>
              <a:buNone/>
              <a:defRPr sz="3000" b="0" i="0" u="none" strike="noStrike" cap="none">
                <a:solidFill>
                  <a:schemeClr val="dk1"/>
                </a:solidFill>
                <a:latin typeface="EB Garamond SemiBold"/>
                <a:ea typeface="EB Garamond SemiBold"/>
                <a:cs typeface="EB Garamond SemiBold"/>
                <a:sym typeface="EB Garamond SemiBold"/>
              </a:defRPr>
            </a:lvl9pPr>
          </a:lstStyle>
          <a:p>
            <a:r>
              <a:rPr lang="vi-VN" dirty="0">
                <a:latin typeface="EB Garamond ExtraBold" panose="00000900000000000000" pitchFamily="2" charset="0"/>
                <a:ea typeface="EB Garamond ExtraBold" panose="00000900000000000000" pitchFamily="2" charset="0"/>
              </a:rPr>
              <a:t>Hướng phát triển</a:t>
            </a:r>
          </a:p>
        </p:txBody>
      </p:sp>
      <p:sp>
        <p:nvSpPr>
          <p:cNvPr id="5" name="TextBox 4">
            <a:extLst>
              <a:ext uri="{FF2B5EF4-FFF2-40B4-BE49-F238E27FC236}">
                <a16:creationId xmlns:a16="http://schemas.microsoft.com/office/drawing/2014/main" id="{0EBA05C1-B3DB-F371-043D-01810634B788}"/>
              </a:ext>
            </a:extLst>
          </p:cNvPr>
          <p:cNvSpPr txBox="1"/>
          <p:nvPr/>
        </p:nvSpPr>
        <p:spPr>
          <a:xfrm>
            <a:off x="1482144" y="3309695"/>
            <a:ext cx="7089819" cy="882742"/>
          </a:xfrm>
          <a:prstGeom prst="rect">
            <a:avLst/>
          </a:prstGeom>
          <a:noFill/>
        </p:spPr>
        <p:txBody>
          <a:bodyPr wrap="square">
            <a:spAutoFit/>
          </a:bodyPr>
          <a:lstStyle/>
          <a:p>
            <a:pPr marR="0" lvl="0" algn="just">
              <a:lnSpc>
                <a:spcPct val="150000"/>
              </a:lnSpc>
              <a:spcBef>
                <a:spcPts val="0"/>
              </a:spcBef>
              <a:spcAft>
                <a:spcPts val="0"/>
              </a:spcAft>
            </a:pPr>
            <a:r>
              <a:rPr lang="vi-VN" sz="1800" dirty="0">
                <a:latin typeface="EB Garamond Medium" panose="00000600000000000000" pitchFamily="2" charset="0"/>
                <a:ea typeface="EB Garamond Medium" panose="00000600000000000000" pitchFamily="2" charset="0"/>
              </a:rPr>
              <a:t>- </a:t>
            </a:r>
            <a:r>
              <a:rPr lang="vi-VN" sz="1800" dirty="0">
                <a:effectLst/>
                <a:latin typeface="EB Garamond Medium" panose="00000600000000000000" pitchFamily="2" charset="0"/>
                <a:ea typeface="EB Garamond Medium" panose="00000600000000000000" pitchFamily="2" charset="0"/>
              </a:rPr>
              <a:t>Tối ưu hóa mã nguồn.</a:t>
            </a:r>
          </a:p>
          <a:p>
            <a:pPr marR="0" lvl="0" algn="just">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Tối ưu hóa các chức năng, xử lý các chức năng lọc, thống kê tốt hơn.</a:t>
            </a:r>
          </a:p>
        </p:txBody>
      </p:sp>
      <p:sp>
        <p:nvSpPr>
          <p:cNvPr id="6" name="TextBox 5">
            <a:extLst>
              <a:ext uri="{FF2B5EF4-FFF2-40B4-BE49-F238E27FC236}">
                <a16:creationId xmlns:a16="http://schemas.microsoft.com/office/drawing/2014/main" id="{FDE68F79-83D0-7E7A-835F-78872301CE24}"/>
              </a:ext>
            </a:extLst>
          </p:cNvPr>
          <p:cNvSpPr txBox="1"/>
          <p:nvPr/>
        </p:nvSpPr>
        <p:spPr>
          <a:xfrm>
            <a:off x="8714704" y="469220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37</a:t>
            </a:r>
          </a:p>
        </p:txBody>
      </p:sp>
    </p:spTree>
    <p:extLst>
      <p:ext uri="{BB962C8B-B14F-4D97-AF65-F5344CB8AC3E}">
        <p14:creationId xmlns:p14="http://schemas.microsoft.com/office/powerpoint/2010/main" val="87741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6" name="TextBox 5">
            <a:extLst>
              <a:ext uri="{FF2B5EF4-FFF2-40B4-BE49-F238E27FC236}">
                <a16:creationId xmlns:a16="http://schemas.microsoft.com/office/drawing/2014/main" id="{C3F04574-4A91-66F4-FB6A-1AD0E4A44484}"/>
              </a:ext>
            </a:extLst>
          </p:cNvPr>
          <p:cNvSpPr txBox="1"/>
          <p:nvPr/>
        </p:nvSpPr>
        <p:spPr>
          <a:xfrm>
            <a:off x="1232078" y="1446727"/>
            <a:ext cx="6246254" cy="1631216"/>
          </a:xfrm>
          <a:prstGeom prst="rect">
            <a:avLst/>
          </a:prstGeom>
          <a:noFill/>
        </p:spPr>
        <p:txBody>
          <a:bodyPr wrap="square" rtlCol="0">
            <a:spAutoFit/>
          </a:bodyPr>
          <a:lstStyle/>
          <a:p>
            <a:pPr algn="ctr"/>
            <a:r>
              <a:rPr lang="vi-VN" sz="5000" dirty="0">
                <a:latin typeface="EB Garamond ExtraBold" panose="00000900000000000000" pitchFamily="2" charset="0"/>
                <a:ea typeface="EB Garamond ExtraBold" panose="00000900000000000000" pitchFamily="2" charset="0"/>
              </a:rPr>
              <a:t>CẢM ƠN THẦY CÔ ĐÃ LẮNG NGHE!!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Mô tả bài toán</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785611" y="1391150"/>
            <a:ext cx="7435403" cy="2114105"/>
          </a:xfrm>
          <a:prstGeom prst="rect">
            <a:avLst/>
          </a:prstGeom>
          <a:noFill/>
        </p:spPr>
        <p:txBody>
          <a:bodyPr wrap="square">
            <a:spAutoFit/>
          </a:bodyPr>
          <a:lstStyle/>
          <a:p>
            <a:pPr marL="0" marR="0" indent="457200" algn="just">
              <a:lnSpc>
                <a:spcPct val="200000"/>
              </a:lnSpc>
              <a:spcBef>
                <a:spcPts val="0"/>
              </a:spcBef>
              <a:spcAft>
                <a:spcPts val="0"/>
              </a:spcAft>
            </a:pPr>
            <a:r>
              <a:rPr lang="vi-VN" sz="1700" dirty="0" err="1">
                <a:solidFill>
                  <a:srgbClr val="000000"/>
                </a:solidFill>
                <a:effectLst/>
                <a:latin typeface="EB Garamond SemiBold" panose="00000700000000000000" pitchFamily="2" charset="0"/>
                <a:ea typeface="EB Garamond SemiBold" panose="00000700000000000000" pitchFamily="2" charset="0"/>
              </a:rPr>
              <a:t>Website</a:t>
            </a:r>
            <a:r>
              <a:rPr lang="vi-VN" sz="1700" dirty="0">
                <a:solidFill>
                  <a:srgbClr val="000000"/>
                </a:solidFill>
                <a:effectLst/>
                <a:latin typeface="EB Garamond SemiBold" panose="00000700000000000000" pitchFamily="2" charset="0"/>
                <a:ea typeface="EB Garamond SemiBold" panose="00000700000000000000" pitchFamily="2" charset="0"/>
              </a:rPr>
              <a:t> quản lý công tác chấm thi của khoa Kỹ thuật và Công nghệ gồm các chức năng cho phép giảng viên đăng ký chấm thi, thông tin các giảng viên chấm thi,  phân công </a:t>
            </a:r>
            <a:r>
              <a:rPr lang="vi-VN" sz="1700" dirty="0" err="1">
                <a:solidFill>
                  <a:srgbClr val="000000"/>
                </a:solidFill>
                <a:effectLst/>
                <a:latin typeface="EB Garamond SemiBold" panose="00000700000000000000" pitchFamily="2" charset="0"/>
                <a:ea typeface="EB Garamond SemiBold" panose="00000700000000000000" pitchFamily="2" charset="0"/>
              </a:rPr>
              <a:t>công</a:t>
            </a:r>
            <a:r>
              <a:rPr lang="vi-VN" sz="1700" dirty="0">
                <a:solidFill>
                  <a:srgbClr val="000000"/>
                </a:solidFill>
                <a:effectLst/>
                <a:latin typeface="EB Garamond SemiBold" panose="00000700000000000000" pitchFamily="2" charset="0"/>
                <a:ea typeface="EB Garamond SemiBold" panose="00000700000000000000" pitchFamily="2" charset="0"/>
              </a:rPr>
              <a:t> tác chấm thi, thống kê tiền chấm thi theo tháng, số lượng bài chấm trong tháng.</a:t>
            </a:r>
            <a:endParaRPr lang="vi-VN" sz="1700" dirty="0">
              <a:effectLst/>
              <a:latin typeface="EB Garamond SemiBold" panose="00000700000000000000" pitchFamily="2" charset="0"/>
              <a:ea typeface="EB Garamond SemiBold" panose="00000700000000000000" pitchFamily="2" charset="0"/>
            </a:endParaRPr>
          </a:p>
        </p:txBody>
      </p:sp>
      <p:sp>
        <p:nvSpPr>
          <p:cNvPr id="14" name="TextBox 13">
            <a:extLst>
              <a:ext uri="{FF2B5EF4-FFF2-40B4-BE49-F238E27FC236}">
                <a16:creationId xmlns:a16="http://schemas.microsoft.com/office/drawing/2014/main" id="{9D6959A1-1259-43DA-275C-68E209A2127D}"/>
              </a:ext>
            </a:extLst>
          </p:cNvPr>
          <p:cNvSpPr txBox="1"/>
          <p:nvPr/>
        </p:nvSpPr>
        <p:spPr>
          <a:xfrm>
            <a:off x="8770512" y="4760890"/>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Yêu cầu bài toán</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515155" y="1438373"/>
            <a:ext cx="8233893" cy="2387000"/>
          </a:xfrm>
          <a:prstGeom prst="rect">
            <a:avLst/>
          </a:prstGeom>
          <a:noFill/>
        </p:spPr>
        <p:txBody>
          <a:bodyPr wrap="square">
            <a:spAutoFit/>
          </a:bodyPr>
          <a:lstStyle/>
          <a:p>
            <a:pPr marR="0" lvl="0" algn="just">
              <a:lnSpc>
                <a:spcPct val="200000"/>
              </a:lnSpc>
              <a:spcBef>
                <a:spcPts val="600"/>
              </a:spcBef>
              <a:spcAft>
                <a:spcPts val="600"/>
              </a:spcAft>
            </a:pPr>
            <a:r>
              <a:rPr lang="vi-VN" sz="1800" dirty="0">
                <a:latin typeface="EB Garamond Medium" panose="00000600000000000000" pitchFamily="2" charset="0"/>
                <a:ea typeface="EB Garamond Medium" panose="00000600000000000000" pitchFamily="2" charset="0"/>
                <a:cs typeface="Times New Roman" panose="02020603050405020304" pitchFamily="18" charset="0"/>
              </a:rPr>
              <a:t>         </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Quản trị viên có thể phân công </a:t>
            </a:r>
            <a:r>
              <a:rPr lang="vi-VN" sz="1800" dirty="0" err="1">
                <a:effectLst/>
                <a:latin typeface="EB Garamond Medium" panose="00000600000000000000" pitchFamily="2" charset="0"/>
                <a:ea typeface="EB Garamond Medium" panose="00000600000000000000" pitchFamily="2" charset="0"/>
                <a:cs typeface="Times New Roman" panose="02020603050405020304" pitchFamily="18" charset="0"/>
              </a:rPr>
              <a:t>công</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tác chấm thi cho giảng viên. Sau khi giáo vụ khoa phân công xong thì </a:t>
            </a:r>
            <a:r>
              <a:rPr lang="vi-VN" sz="1800" dirty="0" err="1">
                <a:effectLst/>
                <a:latin typeface="EB Garamond Medium" panose="00000600000000000000" pitchFamily="2" charset="0"/>
                <a:ea typeface="EB Garamond Medium" panose="00000600000000000000" pitchFamily="2" charset="0"/>
                <a:cs typeface="Times New Roman" panose="02020603050405020304" pitchFamily="18" charset="0"/>
              </a:rPr>
              <a:t>website</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tự động gửi </a:t>
            </a:r>
            <a:r>
              <a:rPr lang="vi-VN" sz="1800" dirty="0" err="1">
                <a:effectLst/>
                <a:latin typeface="EB Garamond Medium" panose="00000600000000000000" pitchFamily="2" charset="0"/>
                <a:ea typeface="EB Garamond Medium" panose="00000600000000000000" pitchFamily="2" charset="0"/>
                <a:cs typeface="Times New Roman" panose="02020603050405020304" pitchFamily="18" charset="0"/>
              </a:rPr>
              <a:t>mail</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thông báo cho giảng viên.</a:t>
            </a:r>
          </a:p>
          <a:p>
            <a:pPr marR="0" lvl="0" algn="just">
              <a:lnSpc>
                <a:spcPct val="200000"/>
              </a:lnSpc>
              <a:spcBef>
                <a:spcPts val="600"/>
              </a:spcBef>
              <a:spcAft>
                <a:spcPts val="600"/>
              </a:spcAft>
            </a:pPr>
            <a:r>
              <a:rPr lang="vi-VN" sz="1800" dirty="0">
                <a:latin typeface="EB Garamond Medium" panose="00000600000000000000" pitchFamily="2" charset="0"/>
                <a:ea typeface="EB Garamond Medium" panose="00000600000000000000" pitchFamily="2" charset="0"/>
                <a:cs typeface="Times New Roman" panose="02020603050405020304" pitchFamily="18" charset="0"/>
              </a:rPr>
              <a:t>         </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Quản trị viên có thể lọc được lịch thi theo mốc thời gian, lọc tình trạng phân công chấm thi để dễ quản lý việc đăng ký công tác chấm thi.</a:t>
            </a:r>
          </a:p>
        </p:txBody>
      </p:sp>
      <p:sp>
        <p:nvSpPr>
          <p:cNvPr id="2" name="TextBox 1">
            <a:extLst>
              <a:ext uri="{FF2B5EF4-FFF2-40B4-BE49-F238E27FC236}">
                <a16:creationId xmlns:a16="http://schemas.microsoft.com/office/drawing/2014/main" id="{EC559294-8B13-47EF-68AF-8C738E4F161F}"/>
              </a:ext>
            </a:extLst>
          </p:cNvPr>
          <p:cNvSpPr txBox="1"/>
          <p:nvPr/>
        </p:nvSpPr>
        <p:spPr>
          <a:xfrm>
            <a:off x="8770512" y="4765183"/>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4</a:t>
            </a:r>
          </a:p>
        </p:txBody>
      </p:sp>
    </p:spTree>
    <p:extLst>
      <p:ext uri="{BB962C8B-B14F-4D97-AF65-F5344CB8AC3E}">
        <p14:creationId xmlns:p14="http://schemas.microsoft.com/office/powerpoint/2010/main" val="165080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Yêu cầu bài toán</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746975" y="1223725"/>
            <a:ext cx="8233893" cy="3094886"/>
          </a:xfrm>
          <a:prstGeom prst="rect">
            <a:avLst/>
          </a:prstGeom>
          <a:noFill/>
        </p:spPr>
        <p:txBody>
          <a:bodyPr wrap="square">
            <a:spAutoFit/>
          </a:bodyPr>
          <a:lstStyle/>
          <a:p>
            <a:pPr marR="0" lvl="0" algn="just">
              <a:lnSpc>
                <a:spcPct val="200000"/>
              </a:lnSpc>
              <a:spcBef>
                <a:spcPts val="600"/>
              </a:spcBef>
              <a:spcAft>
                <a:spcPts val="600"/>
              </a:spcAft>
            </a:pP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Quản trị viên có thể quản lý thêm, sửa, xóa các dữ liệu.</a:t>
            </a:r>
          </a:p>
          <a:p>
            <a:pPr marR="0" lvl="0" algn="just">
              <a:lnSpc>
                <a:spcPct val="200000"/>
              </a:lnSpc>
              <a:spcBef>
                <a:spcPts val="600"/>
              </a:spcBef>
              <a:spcAft>
                <a:spcPts val="600"/>
              </a:spcAft>
            </a:pP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Giảng viên có thể xem lịch chấm thi và bắt buộc đăng nhập tài khoản để đăng ký chấm thi, đổi mật khẩu tài khoản. </a:t>
            </a:r>
          </a:p>
          <a:p>
            <a:pPr marR="0" lvl="0" algn="just">
              <a:lnSpc>
                <a:spcPct val="200000"/>
              </a:lnSpc>
              <a:spcBef>
                <a:spcPts val="600"/>
              </a:spcBef>
              <a:spcAft>
                <a:spcPts val="600"/>
              </a:spcAft>
            </a:pPr>
            <a:r>
              <a:rPr lang="vi-VN" sz="1800" dirty="0">
                <a:latin typeface="EB Garamond Medium" panose="00000600000000000000" pitchFamily="2" charset="0"/>
                <a:ea typeface="EB Garamond Medium" panose="00000600000000000000" pitchFamily="2" charset="0"/>
                <a:cs typeface="Times New Roman" panose="02020603050405020304" pitchFamily="18" charset="0"/>
              </a:rPr>
              <a:t>       </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Người dùng có thể vào </a:t>
            </a:r>
            <a:r>
              <a:rPr lang="vi-VN" sz="1800" dirty="0" err="1">
                <a:effectLst/>
                <a:latin typeface="EB Garamond Medium" panose="00000600000000000000" pitchFamily="2" charset="0"/>
                <a:ea typeface="EB Garamond Medium" panose="00000600000000000000" pitchFamily="2" charset="0"/>
                <a:cs typeface="Times New Roman" panose="02020603050405020304" pitchFamily="18" charset="0"/>
              </a:rPr>
              <a:t>website</a:t>
            </a:r>
            <a:r>
              <a:rPr lang="vi-VN" sz="1800" dirty="0">
                <a:effectLst/>
                <a:latin typeface="EB Garamond Medium" panose="00000600000000000000" pitchFamily="2" charset="0"/>
                <a:ea typeface="EB Garamond Medium" panose="00000600000000000000" pitchFamily="2" charset="0"/>
                <a:cs typeface="Times New Roman" panose="02020603050405020304" pitchFamily="18" charset="0"/>
              </a:rPr>
              <a:t> để xem tin tức, giới thiệu, lịch chấm thi của Khoa Kỹ thuật và Công nghệ.</a:t>
            </a:r>
          </a:p>
        </p:txBody>
      </p:sp>
      <p:sp>
        <p:nvSpPr>
          <p:cNvPr id="2" name="TextBox 1">
            <a:extLst>
              <a:ext uri="{FF2B5EF4-FFF2-40B4-BE49-F238E27FC236}">
                <a16:creationId xmlns:a16="http://schemas.microsoft.com/office/drawing/2014/main" id="{319FEBF9-F49E-49B6-3CCC-D4A7B3E58C08}"/>
              </a:ext>
            </a:extLst>
          </p:cNvPr>
          <p:cNvSpPr txBox="1"/>
          <p:nvPr/>
        </p:nvSpPr>
        <p:spPr>
          <a:xfrm>
            <a:off x="8770512" y="4769477"/>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5</a:t>
            </a:r>
          </a:p>
        </p:txBody>
      </p:sp>
    </p:spTree>
    <p:extLst>
      <p:ext uri="{BB962C8B-B14F-4D97-AF65-F5344CB8AC3E}">
        <p14:creationId xmlns:p14="http://schemas.microsoft.com/office/powerpoint/2010/main" val="3970012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2139358" y="2016148"/>
            <a:ext cx="5296046"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5000" dirty="0"/>
              <a:t>NGHIÊN CỨU </a:t>
            </a:r>
            <a:br>
              <a:rPr lang="vi-VN" sz="5000" dirty="0"/>
            </a:br>
            <a:r>
              <a:rPr lang="vi-VN" sz="5000" dirty="0"/>
              <a:t>LÝ THUYẾT</a:t>
            </a:r>
            <a:endParaRPr sz="5000" dirty="0"/>
          </a:p>
        </p:txBody>
      </p:sp>
      <p:sp>
        <p:nvSpPr>
          <p:cNvPr id="236" name="Google Shape;236;p30"/>
          <p:cNvSpPr txBox="1">
            <a:spLocks noGrp="1"/>
          </p:cNvSpPr>
          <p:nvPr>
            <p:ph type="title" idx="2"/>
          </p:nvPr>
        </p:nvSpPr>
        <p:spPr>
          <a:xfrm>
            <a:off x="2139358" y="1030065"/>
            <a:ext cx="18156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0</a:t>
            </a:r>
            <a:r>
              <a:rPr lang="vi-VN" dirty="0">
                <a:solidFill>
                  <a:schemeClr val="tx2">
                    <a:lumMod val="75000"/>
                  </a:schemeClr>
                </a:solidFill>
              </a:rPr>
              <a:t>2</a:t>
            </a:r>
            <a:endParaRPr dirty="0">
              <a:solidFill>
                <a:schemeClr val="tx2">
                  <a:lumMod val="75000"/>
                </a:schemeClr>
              </a:solidFill>
            </a:endParaRPr>
          </a:p>
        </p:txBody>
      </p:sp>
      <p:pic>
        <p:nvPicPr>
          <p:cNvPr id="238" name="Google Shape;238;p30"/>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2" name="TextBox 1">
            <a:extLst>
              <a:ext uri="{FF2B5EF4-FFF2-40B4-BE49-F238E27FC236}">
                <a16:creationId xmlns:a16="http://schemas.microsoft.com/office/drawing/2014/main" id="{161993C1-CC76-E945-2D9C-FA3F89E17D1F}"/>
              </a:ext>
            </a:extLst>
          </p:cNvPr>
          <p:cNvSpPr txBox="1"/>
          <p:nvPr/>
        </p:nvSpPr>
        <p:spPr>
          <a:xfrm>
            <a:off x="8740461" y="4679324"/>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6</a:t>
            </a:r>
          </a:p>
        </p:txBody>
      </p:sp>
    </p:spTree>
    <p:extLst>
      <p:ext uri="{BB962C8B-B14F-4D97-AF65-F5344CB8AC3E}">
        <p14:creationId xmlns:p14="http://schemas.microsoft.com/office/powerpoint/2010/main" val="3890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69036" y="3870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PHP</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764147" y="875996"/>
            <a:ext cx="8178084" cy="5253426"/>
          </a:xfrm>
          <a:prstGeom prst="rect">
            <a:avLst/>
          </a:prstGeom>
          <a:noFill/>
        </p:spPr>
        <p:txBody>
          <a:bodyPr wrap="square">
            <a:spAutoFit/>
          </a:bodyPr>
          <a:lstStyle/>
          <a:p>
            <a:pPr indent="457200" algn="just">
              <a:lnSpc>
                <a:spcPct val="150000"/>
              </a:lnSpc>
            </a:pPr>
            <a:r>
              <a:rPr lang="vi-VN" sz="1700" b="1" dirty="0">
                <a:solidFill>
                  <a:srgbClr val="000000"/>
                </a:solidFill>
                <a:effectLst/>
                <a:latin typeface="EB Garamond Medium" panose="00000600000000000000" pitchFamily="2" charset="0"/>
                <a:ea typeface="EB Garamond Medium" panose="00000600000000000000" pitchFamily="2" charset="0"/>
              </a:rPr>
              <a:t>PHP</a:t>
            </a:r>
            <a:r>
              <a:rPr lang="vi-VN" sz="1700" dirty="0">
                <a:solidFill>
                  <a:srgbClr val="000000"/>
                </a:solidFill>
                <a:effectLst/>
                <a:latin typeface="EB Garamond Medium" panose="00000600000000000000" pitchFamily="2" charset="0"/>
                <a:ea typeface="EB Garamond Medium" panose="00000600000000000000" pitchFamily="2" charset="0"/>
              </a:rPr>
              <a:t> </a:t>
            </a:r>
            <a:r>
              <a:rPr lang="vi-VN" sz="1800" dirty="0">
                <a:effectLst/>
                <a:latin typeface="EB Garamond Medium" panose="00000600000000000000" pitchFamily="2" charset="0"/>
                <a:ea typeface="EB Garamond Medium" panose="00000600000000000000" pitchFamily="2" charset="0"/>
              </a:rPr>
              <a:t>là ngôn ngữ kịch bản </a:t>
            </a:r>
          </a:p>
          <a:p>
            <a:pPr indent="457200" algn="just">
              <a:lnSpc>
                <a:spcPct val="150000"/>
              </a:lnSpc>
            </a:pPr>
            <a:r>
              <a:rPr lang="vi-VN" sz="1800" dirty="0">
                <a:latin typeface="EB Garamond Medium" panose="00000600000000000000" pitchFamily="2" charset="0"/>
                <a:ea typeface="EB Garamond Medium" panose="00000600000000000000" pitchFamily="2" charset="0"/>
              </a:rPr>
              <a:t>N</a:t>
            </a:r>
            <a:r>
              <a:rPr lang="vi-VN" sz="1800" dirty="0">
                <a:effectLst/>
                <a:latin typeface="EB Garamond Medium" panose="00000600000000000000" pitchFamily="2" charset="0"/>
                <a:ea typeface="EB Garamond Medium" panose="00000600000000000000" pitchFamily="2" charset="0"/>
              </a:rPr>
              <a:t>gôn ngữ lập trình </a:t>
            </a:r>
            <a:r>
              <a:rPr lang="vi-VN" sz="1800" dirty="0" err="1">
                <a:effectLst/>
                <a:latin typeface="EB Garamond Medium" panose="00000600000000000000" pitchFamily="2" charset="0"/>
                <a:ea typeface="EB Garamond Medium" panose="00000600000000000000" pitchFamily="2" charset="0"/>
              </a:rPr>
              <a:t>web</a:t>
            </a:r>
            <a:r>
              <a:rPr lang="vi-VN" sz="1800" dirty="0">
                <a:effectLst/>
                <a:latin typeface="EB Garamond Medium" panose="00000600000000000000" pitchFamily="2" charset="0"/>
                <a:ea typeface="EB Garamond Medium" panose="00000600000000000000" pitchFamily="2" charset="0"/>
              </a:rPr>
              <a:t> động mã nguồn mở.</a:t>
            </a:r>
          </a:p>
          <a:p>
            <a:pPr indent="457200" algn="just">
              <a:lnSpc>
                <a:spcPct val="150000"/>
              </a:lnSpc>
            </a:pPr>
            <a:r>
              <a:rPr lang="vi-VN" sz="1800" dirty="0">
                <a:effectLst/>
                <a:latin typeface="EB Garamond ExtraBold" panose="00000900000000000000" pitchFamily="2" charset="0"/>
                <a:ea typeface="EB Garamond ExtraBold" panose="00000900000000000000" pitchFamily="2" charset="0"/>
              </a:rPr>
              <a:t>Ưu điểm: </a:t>
            </a:r>
          </a:p>
          <a:p>
            <a:pPr lvl="8" indent="457200" algn="just">
              <a:lnSpc>
                <a:spcPct val="150000"/>
              </a:lnSpc>
            </a:pPr>
            <a:r>
              <a:rPr lang="vi-VN" sz="1800" dirty="0">
                <a:latin typeface="EB Garamond Medium" panose="00000600000000000000" pitchFamily="2" charset="0"/>
                <a:ea typeface="EB Garamond Medium" panose="00000600000000000000" pitchFamily="2" charset="0"/>
              </a:rPr>
              <a:t>-   H</a:t>
            </a:r>
            <a:r>
              <a:rPr lang="vi-VN" sz="1800" dirty="0">
                <a:effectLst/>
                <a:latin typeface="EB Garamond Medium" panose="00000600000000000000" pitchFamily="2" charset="0"/>
                <a:ea typeface="EB Garamond Medium" panose="00000600000000000000" pitchFamily="2" charset="0"/>
              </a:rPr>
              <a:t>ỗ trợ tốt trên các </a:t>
            </a:r>
            <a:r>
              <a:rPr lang="vi-VN" sz="1800" dirty="0" err="1">
                <a:effectLst/>
                <a:latin typeface="EB Garamond Medium" panose="00000600000000000000" pitchFamily="2" charset="0"/>
                <a:ea typeface="EB Garamond Medium" panose="00000600000000000000" pitchFamily="2" charset="0"/>
              </a:rPr>
              <a:t>WebServer</a:t>
            </a:r>
            <a:r>
              <a:rPr lang="vi-VN" sz="1800" dirty="0">
                <a:effectLst/>
                <a:latin typeface="EB Garamond Medium" panose="00000600000000000000" pitchFamily="2" charset="0"/>
                <a:ea typeface="EB Garamond Medium" panose="00000600000000000000" pitchFamily="2" charset="0"/>
              </a:rPr>
              <a:t> phổ biến hiện nay như </a:t>
            </a:r>
            <a:r>
              <a:rPr lang="vi-VN" sz="1800" dirty="0" err="1">
                <a:effectLst/>
                <a:latin typeface="EB Garamond Medium" panose="00000600000000000000" pitchFamily="2" charset="0"/>
                <a:ea typeface="EB Garamond Medium" panose="00000600000000000000" pitchFamily="2" charset="0"/>
              </a:rPr>
              <a:t>Apache</a:t>
            </a:r>
            <a:r>
              <a:rPr lang="vi-VN" sz="1800" dirty="0">
                <a:effectLst/>
                <a:latin typeface="EB Garamond Medium" panose="00000600000000000000" pitchFamily="2" charset="0"/>
                <a:ea typeface="EB Garamond Medium" panose="00000600000000000000" pitchFamily="2" charset="0"/>
              </a:rPr>
              <a:t>, </a:t>
            </a:r>
            <a:r>
              <a:rPr lang="vi-VN" sz="1800" dirty="0" err="1">
                <a:effectLst/>
                <a:latin typeface="EB Garamond Medium" panose="00000600000000000000" pitchFamily="2" charset="0"/>
                <a:ea typeface="EB Garamond Medium" panose="00000600000000000000" pitchFamily="2" charset="0"/>
              </a:rPr>
              <a:t>Netscape</a:t>
            </a:r>
            <a:r>
              <a:rPr lang="vi-VN" sz="1800" dirty="0">
                <a:latin typeface="EB Garamond Medium" panose="00000600000000000000" pitchFamily="2" charset="0"/>
                <a:ea typeface="EB Garamond Medium" panose="00000600000000000000" pitchFamily="2" charset="0"/>
              </a:rPr>
              <a:t>,..</a:t>
            </a:r>
            <a:endParaRPr lang="vi-VN" sz="1800" dirty="0">
              <a:effectLst/>
              <a:latin typeface="EB Garamond Medium" panose="00000600000000000000" pitchFamily="2" charset="0"/>
              <a:ea typeface="EB Garamond Medium" panose="00000600000000000000" pitchFamily="2" charset="0"/>
            </a:endParaRPr>
          </a:p>
          <a:p>
            <a:pPr lvl="8" indent="457200" algn="just">
              <a:lnSpc>
                <a:spcPct val="150000"/>
              </a:lnSpc>
            </a:pPr>
            <a:r>
              <a:rPr lang="vi-VN" sz="1800" dirty="0">
                <a:latin typeface="EB Garamond Medium" panose="00000600000000000000" pitchFamily="2" charset="0"/>
                <a:ea typeface="EB Garamond Medium" panose="00000600000000000000" pitchFamily="2" charset="0"/>
              </a:rPr>
              <a:t>-   Nhiều người </a:t>
            </a:r>
            <a:r>
              <a:rPr lang="vi-VN" sz="1800" dirty="0">
                <a:effectLst/>
                <a:latin typeface="EB Garamond Medium" panose="00000600000000000000" pitchFamily="2" charset="0"/>
                <a:ea typeface="EB Garamond Medium" panose="00000600000000000000" pitchFamily="2" charset="0"/>
              </a:rPr>
              <a:t>nhiều nên thư viện của ngôn được phát triển và mở rộng.</a:t>
            </a:r>
          </a:p>
          <a:p>
            <a:pPr lvl="8" indent="457200" algn="just">
              <a:lnSpc>
                <a:spcPct val="150000"/>
              </a:lnSpc>
            </a:pPr>
            <a:r>
              <a:rPr lang="vi-VN" sz="1800" dirty="0">
                <a:effectLst/>
                <a:latin typeface="EB Garamond Medium" panose="00000600000000000000" pitchFamily="2" charset="0"/>
                <a:ea typeface="EB Garamond Medium" panose="00000600000000000000" pitchFamily="2" charset="0"/>
              </a:rPr>
              <a:t>-   Mã nguồn mở nên an toàn khi sử dụng</a:t>
            </a:r>
          </a:p>
          <a:p>
            <a:pPr indent="457200" algn="just">
              <a:lnSpc>
                <a:spcPct val="150000"/>
              </a:lnSpc>
            </a:pPr>
            <a:r>
              <a:rPr lang="vi-VN" sz="1800" dirty="0">
                <a:latin typeface="EB Garamond ExtraBold" panose="00000900000000000000" pitchFamily="2" charset="0"/>
                <a:ea typeface="EB Garamond ExtraBold" panose="00000900000000000000" pitchFamily="2" charset="0"/>
              </a:rPr>
              <a:t>Nhược điểm:</a:t>
            </a:r>
          </a:p>
          <a:p>
            <a:pPr indent="457200" algn="just">
              <a:lnSpc>
                <a:spcPct val="150000"/>
              </a:lnSpc>
            </a:pPr>
            <a:r>
              <a:rPr lang="vi-VN" sz="1800" dirty="0">
                <a:latin typeface="EB Garamond Medium" panose="00000600000000000000" pitchFamily="2" charset="0"/>
                <a:ea typeface="EB Garamond Medium" panose="00000600000000000000" pitchFamily="2" charset="0"/>
              </a:rPr>
              <a:t>-   </a:t>
            </a:r>
            <a:r>
              <a:rPr lang="vi-VN" sz="1800" dirty="0">
                <a:effectLst/>
                <a:latin typeface="EB Garamond Medium" panose="00000600000000000000" pitchFamily="2" charset="0"/>
                <a:ea typeface="EB Garamond Medium" panose="00000600000000000000" pitchFamily="2" charset="0"/>
              </a:rPr>
              <a:t>Cấu tr</a:t>
            </a:r>
            <a:r>
              <a:rPr lang="vi-VN" sz="1800" dirty="0">
                <a:latin typeface="EB Garamond Medium" panose="00000600000000000000" pitchFamily="2" charset="0"/>
                <a:ea typeface="EB Garamond Medium" panose="00000600000000000000" pitchFamily="2" charset="0"/>
              </a:rPr>
              <a:t>úc không</a:t>
            </a:r>
            <a:r>
              <a:rPr lang="vi-VN" sz="1800" dirty="0">
                <a:effectLst/>
                <a:latin typeface="EB Garamond Medium" panose="00000600000000000000" pitchFamily="2" charset="0"/>
                <a:ea typeface="EB Garamond Medium" panose="00000600000000000000" pitchFamily="2" charset="0"/>
              </a:rPr>
              <a:t> đẹp mắt và gọn gàng </a:t>
            </a:r>
          </a:p>
          <a:p>
            <a:pPr indent="457200" algn="just">
              <a:lnSpc>
                <a:spcPct val="150000"/>
              </a:lnSpc>
            </a:pPr>
            <a:r>
              <a:rPr lang="vi-VN" sz="1800" dirty="0">
                <a:latin typeface="EB Garamond Medium" panose="00000600000000000000" pitchFamily="2" charset="0"/>
                <a:ea typeface="EB Garamond Medium" panose="00000600000000000000" pitchFamily="2" charset="0"/>
              </a:rPr>
              <a:t>-   C</a:t>
            </a:r>
            <a:r>
              <a:rPr lang="vi-VN" sz="1800" dirty="0">
                <a:effectLst/>
                <a:latin typeface="EB Garamond Medium" panose="00000600000000000000" pitchFamily="2" charset="0"/>
                <a:ea typeface="EB Garamond Medium" panose="00000600000000000000" pitchFamily="2" charset="0"/>
              </a:rPr>
              <a:t>hỉ hoạt động được trên các ứng dụng </a:t>
            </a:r>
            <a:r>
              <a:rPr lang="vi-VN" sz="1800" dirty="0" err="1">
                <a:effectLst/>
                <a:latin typeface="EB Garamond Medium" panose="00000600000000000000" pitchFamily="2" charset="0"/>
                <a:ea typeface="EB Garamond Medium" panose="00000600000000000000" pitchFamily="2" charset="0"/>
              </a:rPr>
              <a:t>web</a:t>
            </a:r>
            <a:r>
              <a:rPr lang="vi-VN" sz="1800" dirty="0">
                <a:effectLst/>
                <a:latin typeface="EB Garamond Medium" panose="00000600000000000000" pitchFamily="2" charset="0"/>
                <a:ea typeface="EB Garamond Medium" panose="00000600000000000000" pitchFamily="2" charset="0"/>
              </a:rPr>
              <a:t>.</a:t>
            </a:r>
          </a:p>
          <a:p>
            <a:pPr indent="457200" algn="just">
              <a:lnSpc>
                <a:spcPct val="150000"/>
              </a:lnSpc>
            </a:pPr>
            <a:endParaRPr lang="vi-VN" sz="1800" dirty="0">
              <a:effectLst/>
              <a:latin typeface="EB Garamond Medium" panose="00000600000000000000" pitchFamily="2" charset="0"/>
              <a:ea typeface="EB Garamond Medium" panose="00000600000000000000" pitchFamily="2" charset="0"/>
            </a:endParaRPr>
          </a:p>
          <a:p>
            <a:pPr indent="457200" algn="just">
              <a:lnSpc>
                <a:spcPct val="200000"/>
              </a:lnSpc>
            </a:pPr>
            <a:endParaRPr lang="vi-VN" sz="1800" dirty="0">
              <a:effectLst/>
              <a:latin typeface="EB Garamond Medium" panose="00000600000000000000" pitchFamily="2" charset="0"/>
              <a:ea typeface="EB Garamond Medium" panose="00000600000000000000" pitchFamily="2" charset="0"/>
            </a:endParaRPr>
          </a:p>
          <a:p>
            <a:pPr marL="0" marR="0" indent="457200" algn="just">
              <a:lnSpc>
                <a:spcPct val="200000"/>
              </a:lnSpc>
              <a:spcBef>
                <a:spcPts val="0"/>
              </a:spcBef>
              <a:spcAft>
                <a:spcPts val="0"/>
              </a:spcAft>
            </a:pPr>
            <a:endParaRPr lang="vi-VN" sz="1700" dirty="0">
              <a:effectLst/>
              <a:latin typeface="EB Garamond Medium" panose="00000600000000000000" pitchFamily="2" charset="0"/>
              <a:ea typeface="EB Garamond Medium" panose="00000600000000000000" pitchFamily="2" charset="0"/>
            </a:endParaRPr>
          </a:p>
        </p:txBody>
      </p:sp>
      <p:sp>
        <p:nvSpPr>
          <p:cNvPr id="2" name="TextBox 1">
            <a:extLst>
              <a:ext uri="{FF2B5EF4-FFF2-40B4-BE49-F238E27FC236}">
                <a16:creationId xmlns:a16="http://schemas.microsoft.com/office/drawing/2014/main" id="{7B9A028E-8150-3220-7AF6-7C5BF7B26179}"/>
              </a:ext>
            </a:extLst>
          </p:cNvPr>
          <p:cNvSpPr txBox="1"/>
          <p:nvPr/>
        </p:nvSpPr>
        <p:spPr>
          <a:xfrm>
            <a:off x="8753340"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7</a:t>
            </a:r>
          </a:p>
        </p:txBody>
      </p:sp>
    </p:spTree>
    <p:extLst>
      <p:ext uri="{BB962C8B-B14F-4D97-AF65-F5344CB8AC3E}">
        <p14:creationId xmlns:p14="http://schemas.microsoft.com/office/powerpoint/2010/main" val="41265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a:spLocks noGrp="1"/>
          </p:cNvSpPr>
          <p:nvPr>
            <p:ph type="title"/>
          </p:nvPr>
        </p:nvSpPr>
        <p:spPr>
          <a:xfrm>
            <a:off x="869036" y="18992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Giới thiệu về HTML</a:t>
            </a:r>
            <a:endParaRPr dirty="0"/>
          </a:p>
        </p:txBody>
      </p:sp>
      <p:sp>
        <p:nvSpPr>
          <p:cNvPr id="11" name="TextBox 10">
            <a:extLst>
              <a:ext uri="{FF2B5EF4-FFF2-40B4-BE49-F238E27FC236}">
                <a16:creationId xmlns:a16="http://schemas.microsoft.com/office/drawing/2014/main" id="{F5BFA929-6831-A191-8C1D-A0E11245FEC6}"/>
              </a:ext>
            </a:extLst>
          </p:cNvPr>
          <p:cNvSpPr txBox="1"/>
          <p:nvPr/>
        </p:nvSpPr>
        <p:spPr>
          <a:xfrm>
            <a:off x="725511" y="762623"/>
            <a:ext cx="8178084" cy="3791231"/>
          </a:xfrm>
          <a:prstGeom prst="rect">
            <a:avLst/>
          </a:prstGeom>
          <a:noFill/>
        </p:spPr>
        <p:txBody>
          <a:bodyPr wrap="square">
            <a:spAutoFit/>
          </a:bodyPr>
          <a:lstStyle/>
          <a:p>
            <a:pPr marL="0" marR="0">
              <a:lnSpc>
                <a:spcPct val="150000"/>
              </a:lnSpc>
              <a:spcBef>
                <a:spcPts val="0"/>
              </a:spcBef>
              <a:spcAft>
                <a:spcPts val="0"/>
              </a:spcAft>
            </a:pPr>
            <a:r>
              <a:rPr lang="vi-VN" sz="1800" dirty="0">
                <a:effectLst/>
                <a:latin typeface="EB Garamond Medium" panose="00000600000000000000" pitchFamily="2" charset="0"/>
                <a:ea typeface="EB Garamond Medium" panose="00000600000000000000" pitchFamily="2" charset="0"/>
              </a:rPr>
              <a:t>        </a:t>
            </a:r>
            <a:r>
              <a:rPr lang="vi-VN" sz="1800" dirty="0">
                <a:latin typeface="EB Garamond Medium" panose="00000600000000000000" pitchFamily="2" charset="0"/>
                <a:ea typeface="EB Garamond Medium" panose="00000600000000000000" pitchFamily="2" charset="0"/>
              </a:rPr>
              <a:t>N</a:t>
            </a:r>
            <a:r>
              <a:rPr lang="vi-VN" sz="1800" dirty="0">
                <a:effectLst/>
                <a:latin typeface="EB Garamond Medium" panose="00000600000000000000" pitchFamily="2" charset="0"/>
                <a:ea typeface="EB Garamond Medium" panose="00000600000000000000" pitchFamily="2" charset="0"/>
              </a:rPr>
              <a:t>gôn ngữ lập trình dùng để xây dựng và cấu trúc lại các thành phần có trong </a:t>
            </a:r>
            <a:r>
              <a:rPr lang="vi-VN" sz="1800" dirty="0" err="1">
                <a:effectLst/>
                <a:latin typeface="EB Garamond Medium" panose="00000600000000000000" pitchFamily="2" charset="0"/>
                <a:ea typeface="EB Garamond Medium" panose="00000600000000000000" pitchFamily="2" charset="0"/>
              </a:rPr>
              <a:t>Website</a:t>
            </a:r>
            <a:r>
              <a:rPr lang="vi-VN" sz="1800" dirty="0">
                <a:effectLst/>
                <a:latin typeface="EB Garamond Medium" panose="00000600000000000000" pitchFamily="2" charset="0"/>
                <a:ea typeface="EB Garamond Medium" panose="00000600000000000000" pitchFamily="2" charset="0"/>
              </a:rPr>
              <a:t>.</a:t>
            </a:r>
          </a:p>
          <a:p>
            <a:pPr indent="457200" algn="just">
              <a:lnSpc>
                <a:spcPct val="150000"/>
              </a:lnSpc>
            </a:pPr>
            <a:r>
              <a:rPr lang="vi-VN" sz="1800" b="1" dirty="0">
                <a:effectLst/>
                <a:latin typeface="EB Garamond ExtraBold" panose="00000900000000000000" pitchFamily="2" charset="0"/>
                <a:ea typeface="EB Garamond ExtraBold" panose="00000900000000000000" pitchFamily="2" charset="0"/>
              </a:rPr>
              <a:t>Ưu điểm: </a:t>
            </a:r>
          </a:p>
          <a:p>
            <a:pPr algn="l">
              <a:lnSpc>
                <a:spcPct val="150000"/>
              </a:lnSpc>
            </a:pPr>
            <a:r>
              <a:rPr lang="vi-VN" sz="1800" b="0" i="0" dirty="0">
                <a:solidFill>
                  <a:srgbClr val="212529"/>
                </a:solidFill>
                <a:effectLst/>
                <a:latin typeface="EB Garamond Medium" panose="00000600000000000000" pitchFamily="2" charset="0"/>
                <a:ea typeface="EB Garamond Medium" panose="00000600000000000000" pitchFamily="2" charset="0"/>
              </a:rPr>
              <a:t> </a:t>
            </a:r>
            <a:r>
              <a:rPr lang="vi-VN" sz="1800" dirty="0">
                <a:solidFill>
                  <a:srgbClr val="212529"/>
                </a:solidFill>
                <a:latin typeface="EB Garamond Medium" panose="00000600000000000000" pitchFamily="2" charset="0"/>
                <a:ea typeface="EB Garamond Medium" panose="00000600000000000000" pitchFamily="2" charset="0"/>
              </a:rPr>
              <a:t>        </a:t>
            </a:r>
            <a:r>
              <a:rPr lang="vi-VN" sz="1800" b="0" i="0" dirty="0">
                <a:solidFill>
                  <a:srgbClr val="212529"/>
                </a:solidFill>
                <a:effectLst/>
                <a:latin typeface="EB Garamond Medium" panose="00000600000000000000" pitchFamily="2" charset="0"/>
                <a:ea typeface="EB Garamond Medium" panose="00000600000000000000" pitchFamily="2" charset="0"/>
              </a:rPr>
              <a:t>- Mã nguồn mở và hoàn toàn miễn phí.</a:t>
            </a:r>
          </a:p>
          <a:p>
            <a:pPr>
              <a:lnSpc>
                <a:spcPct val="150000"/>
              </a:lnSpc>
            </a:pPr>
            <a:r>
              <a:rPr lang="vi-VN" sz="1800" b="0" i="0" dirty="0">
                <a:solidFill>
                  <a:srgbClr val="212529"/>
                </a:solidFill>
                <a:effectLst/>
                <a:latin typeface="EB Garamond Medium" panose="00000600000000000000" pitchFamily="2" charset="0"/>
                <a:ea typeface="EB Garamond Medium" panose="00000600000000000000" pitchFamily="2" charset="0"/>
              </a:rPr>
              <a:t>         - Dễ dàng tích hợp với các ngôn ngữ </a:t>
            </a:r>
            <a:r>
              <a:rPr lang="vi-VN" sz="1800" b="0" i="0" dirty="0" err="1">
                <a:solidFill>
                  <a:srgbClr val="212529"/>
                </a:solidFill>
                <a:effectLst/>
                <a:latin typeface="EB Garamond Medium" panose="00000600000000000000" pitchFamily="2" charset="0"/>
                <a:ea typeface="EB Garamond Medium" panose="00000600000000000000" pitchFamily="2" charset="0"/>
              </a:rPr>
              <a:t>backend</a:t>
            </a:r>
            <a:r>
              <a:rPr lang="vi-VN" sz="1800" b="0" i="0" dirty="0">
                <a:solidFill>
                  <a:srgbClr val="212529"/>
                </a:solidFill>
                <a:effectLst/>
                <a:latin typeface="EB Garamond Medium" panose="00000600000000000000" pitchFamily="2" charset="0"/>
                <a:ea typeface="EB Garamond Medium" panose="00000600000000000000" pitchFamily="2" charset="0"/>
              </a:rPr>
              <a:t> như PHP, Node.js,...</a:t>
            </a:r>
          </a:p>
          <a:p>
            <a:pPr indent="457200" algn="just">
              <a:lnSpc>
                <a:spcPct val="150000"/>
              </a:lnSpc>
            </a:pPr>
            <a:r>
              <a:rPr lang="vi-VN" sz="1800" dirty="0">
                <a:latin typeface="EB Garamond ExtraBold" panose="00000900000000000000" pitchFamily="2" charset="0"/>
                <a:ea typeface="EB Garamond ExtraBold" panose="00000900000000000000" pitchFamily="2" charset="0"/>
              </a:rPr>
              <a:t>Nhược điểm:</a:t>
            </a:r>
          </a:p>
          <a:p>
            <a:pPr indent="457200" algn="just">
              <a:lnSpc>
                <a:spcPct val="150000"/>
              </a:lnSpc>
            </a:pPr>
            <a:r>
              <a:rPr lang="vi-VN" sz="1800" dirty="0">
                <a:solidFill>
                  <a:srgbClr val="212529"/>
                </a:solidFill>
                <a:latin typeface="EB Garamond Medium" panose="00000600000000000000" pitchFamily="2" charset="0"/>
                <a:ea typeface="EB Garamond Medium" panose="00000600000000000000" pitchFamily="2" charset="0"/>
              </a:rPr>
              <a:t>- C</a:t>
            </a:r>
            <a:r>
              <a:rPr lang="vi-VN" sz="1800" b="0" i="0" dirty="0">
                <a:solidFill>
                  <a:srgbClr val="212529"/>
                </a:solidFill>
                <a:effectLst/>
                <a:latin typeface="EB Garamond Medium" panose="00000600000000000000" pitchFamily="2" charset="0"/>
                <a:ea typeface="EB Garamond Medium" panose="00000600000000000000" pitchFamily="2" charset="0"/>
              </a:rPr>
              <a:t>hỉ được áp dụng chủ yếu cho trang </a:t>
            </a:r>
            <a:r>
              <a:rPr lang="vi-VN" sz="1800" b="0" i="0" dirty="0" err="1">
                <a:solidFill>
                  <a:srgbClr val="212529"/>
                </a:solidFill>
                <a:effectLst/>
                <a:latin typeface="EB Garamond Medium" panose="00000600000000000000" pitchFamily="2" charset="0"/>
                <a:ea typeface="EB Garamond Medium" panose="00000600000000000000" pitchFamily="2" charset="0"/>
              </a:rPr>
              <a:t>web</a:t>
            </a:r>
            <a:r>
              <a:rPr lang="vi-VN" sz="1800" b="0" i="0" dirty="0">
                <a:solidFill>
                  <a:srgbClr val="212529"/>
                </a:solidFill>
                <a:effectLst/>
                <a:latin typeface="EB Garamond Medium" panose="00000600000000000000" pitchFamily="2" charset="0"/>
                <a:ea typeface="EB Garamond Medium" panose="00000600000000000000" pitchFamily="2" charset="0"/>
              </a:rPr>
              <a:t> tĩnh.</a:t>
            </a:r>
            <a:endParaRPr lang="vi-VN" sz="1800" dirty="0">
              <a:latin typeface="EB Garamond Medium" panose="00000600000000000000" pitchFamily="2" charset="0"/>
              <a:ea typeface="EB Garamond Medium" panose="00000600000000000000" pitchFamily="2" charset="0"/>
            </a:endParaRPr>
          </a:p>
          <a:p>
            <a:pPr algn="l">
              <a:lnSpc>
                <a:spcPct val="150000"/>
              </a:lnSpc>
            </a:pPr>
            <a:r>
              <a:rPr lang="vi-VN" sz="1800" dirty="0">
                <a:solidFill>
                  <a:srgbClr val="212529"/>
                </a:solidFill>
                <a:latin typeface="EB Garamond Medium" panose="00000600000000000000" pitchFamily="2" charset="0"/>
                <a:ea typeface="EB Garamond Medium" panose="00000600000000000000" pitchFamily="2" charset="0"/>
              </a:rPr>
              <a:t>         - </a:t>
            </a:r>
            <a:r>
              <a:rPr lang="vi-VN" sz="1800" b="0" i="0" dirty="0">
                <a:solidFill>
                  <a:srgbClr val="212529"/>
                </a:solidFill>
                <a:effectLst/>
                <a:latin typeface="EB Garamond Medium" panose="00000600000000000000" pitchFamily="2" charset="0"/>
                <a:ea typeface="EB Garamond Medium" panose="00000600000000000000" pitchFamily="2" charset="0"/>
              </a:rPr>
              <a:t>Người dùng phải tạo các trang </a:t>
            </a:r>
            <a:r>
              <a:rPr lang="vi-VN" sz="1800" b="0" i="0" dirty="0" err="1">
                <a:solidFill>
                  <a:srgbClr val="212529"/>
                </a:solidFill>
                <a:effectLst/>
                <a:latin typeface="EB Garamond Medium" panose="00000600000000000000" pitchFamily="2" charset="0"/>
                <a:ea typeface="EB Garamond Medium" panose="00000600000000000000" pitchFamily="2" charset="0"/>
              </a:rPr>
              <a:t>web</a:t>
            </a:r>
            <a:r>
              <a:rPr lang="vi-VN" sz="1800" b="0" i="0" dirty="0">
                <a:solidFill>
                  <a:srgbClr val="212529"/>
                </a:solidFill>
                <a:effectLst/>
                <a:latin typeface="EB Garamond Medium" panose="00000600000000000000" pitchFamily="2" charset="0"/>
                <a:ea typeface="EB Garamond Medium" panose="00000600000000000000" pitchFamily="2" charset="0"/>
              </a:rPr>
              <a:t> riêng lẻ cho HTML, ngay cả khi các phần tử giống nhau.</a:t>
            </a:r>
          </a:p>
        </p:txBody>
      </p:sp>
      <p:sp>
        <p:nvSpPr>
          <p:cNvPr id="2" name="TextBox 1">
            <a:extLst>
              <a:ext uri="{FF2B5EF4-FFF2-40B4-BE49-F238E27FC236}">
                <a16:creationId xmlns:a16="http://schemas.microsoft.com/office/drawing/2014/main" id="{9F374903-E6A5-C246-B845-3F92A0459A11}"/>
              </a:ext>
            </a:extLst>
          </p:cNvPr>
          <p:cNvSpPr txBox="1"/>
          <p:nvPr/>
        </p:nvSpPr>
        <p:spPr>
          <a:xfrm>
            <a:off x="8770512" y="4773769"/>
            <a:ext cx="373488" cy="307777"/>
          </a:xfrm>
          <a:prstGeom prst="rect">
            <a:avLst/>
          </a:prstGeom>
          <a:noFill/>
        </p:spPr>
        <p:txBody>
          <a:bodyPr wrap="square" rtlCol="0">
            <a:spAutoFit/>
          </a:bodyPr>
          <a:lstStyle/>
          <a:p>
            <a:r>
              <a:rPr lang="vi-VN" dirty="0">
                <a:latin typeface="EB Garamond Medium" panose="00000600000000000000" pitchFamily="2" charset="0"/>
                <a:ea typeface="EB Garamond Medium" panose="00000600000000000000" pitchFamily="2" charset="0"/>
              </a:rPr>
              <a:t>8</a:t>
            </a:r>
          </a:p>
        </p:txBody>
      </p:sp>
    </p:spTree>
    <p:extLst>
      <p:ext uri="{BB962C8B-B14F-4D97-AF65-F5344CB8AC3E}">
        <p14:creationId xmlns:p14="http://schemas.microsoft.com/office/powerpoint/2010/main" val="4213015104"/>
      </p:ext>
    </p:extLst>
  </p:cSld>
  <p:clrMapOvr>
    <a:masterClrMapping/>
  </p:clrMapOvr>
</p:sld>
</file>

<file path=ppt/theme/theme1.xml><?xml version="1.0" encoding="utf-8"?>
<a:theme xmlns:a="http://schemas.openxmlformats.org/drawingml/2006/main" name="Clean Aesthetic Company Profile by Slidesgo">
  <a:themeElements>
    <a:clrScheme name="Simple Light">
      <a:dk1>
        <a:srgbClr val="4A3C30"/>
      </a:dk1>
      <a:lt1>
        <a:srgbClr val="F6F3EC"/>
      </a:lt1>
      <a:dk2>
        <a:srgbClr val="E9D9C8"/>
      </a:dk2>
      <a:lt2>
        <a:srgbClr val="9D6F4D"/>
      </a:lt2>
      <a:accent1>
        <a:srgbClr val="967860"/>
      </a:accent1>
      <a:accent2>
        <a:srgbClr val="9F9685"/>
      </a:accent2>
      <a:accent3>
        <a:srgbClr val="FFFFFF"/>
      </a:accent3>
      <a:accent4>
        <a:srgbClr val="FFFFFF"/>
      </a:accent4>
      <a:accent5>
        <a:srgbClr val="FFFFFF"/>
      </a:accent5>
      <a:accent6>
        <a:srgbClr val="FFFFFF"/>
      </a:accent6>
      <a:hlink>
        <a:srgbClr val="2021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1663</Words>
  <Application>Microsoft Office PowerPoint</Application>
  <PresentationFormat>On-screen Show (16:9)</PresentationFormat>
  <Paragraphs>412</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Times New Roman</vt:lpstr>
      <vt:lpstr>EB Garamond</vt:lpstr>
      <vt:lpstr>Arial</vt:lpstr>
      <vt:lpstr>EB Garamond ExtraBold</vt:lpstr>
      <vt:lpstr>Alegreya Sans Medium</vt:lpstr>
      <vt:lpstr>EB Garamond SemiBold</vt:lpstr>
      <vt:lpstr>EB Garamond Medium</vt:lpstr>
      <vt:lpstr>Clean Aesthetic Company Profile by Slidesgo</vt:lpstr>
      <vt:lpstr>BÁO CÁO ĐỒ ÁN CHUYÊN NGÀNH</vt:lpstr>
      <vt:lpstr>NỘI DUNG</vt:lpstr>
      <vt:lpstr>TỔNG QUAN</vt:lpstr>
      <vt:lpstr>Mô tả bài toán</vt:lpstr>
      <vt:lpstr>Yêu cầu bài toán</vt:lpstr>
      <vt:lpstr>Yêu cầu bài toán</vt:lpstr>
      <vt:lpstr>NGHIÊN CỨU  LÝ THUYẾT</vt:lpstr>
      <vt:lpstr>Giới thiệu về PHP</vt:lpstr>
      <vt:lpstr>Giới thiệu về HTML</vt:lpstr>
      <vt:lpstr>Giới thiệu về CSS</vt:lpstr>
      <vt:lpstr>Giới thiệu về XAMPP</vt:lpstr>
      <vt:lpstr>Giới thiệu về PHP Mailer</vt:lpstr>
      <vt:lpstr>Giới thiệu về PHP Mailer</vt:lpstr>
      <vt:lpstr>HIỆN THỰC HÓA NGHIÊN CỨU</vt:lpstr>
      <vt:lpstr>Mô hình thực thể kết hợp</vt:lpstr>
      <vt:lpstr>Mô hình dữ liệu mức logic</vt:lpstr>
      <vt:lpstr>Mô hình dữ liệu mức vật lý</vt:lpstr>
      <vt:lpstr>Mô tả các bảng</vt:lpstr>
      <vt:lpstr>Mô tả các bảng</vt:lpstr>
      <vt:lpstr>Mô tả các bảng</vt:lpstr>
      <vt:lpstr>Mô tả các bảng</vt:lpstr>
      <vt:lpstr>Mô tả các bảng</vt:lpstr>
      <vt:lpstr>Mô tả các bảng</vt:lpstr>
      <vt:lpstr>KẾT QUẢ NGHIÊN CỨU</vt:lpstr>
      <vt:lpstr>Giao diện người dùng</vt:lpstr>
      <vt:lpstr>Giao diện người dùng</vt:lpstr>
      <vt:lpstr>Giao diện người dùng</vt:lpstr>
      <vt:lpstr>Giao diện người dùng</vt:lpstr>
      <vt:lpstr>Giao diện giảng viên</vt:lpstr>
      <vt:lpstr>Giao diện giảng viên</vt:lpstr>
      <vt:lpstr>Giao diện giảng viên</vt:lpstr>
      <vt:lpstr>Giao diện giảng viên</vt:lpstr>
      <vt:lpstr>Giao diện admin</vt:lpstr>
      <vt:lpstr>Giao diện admin</vt:lpstr>
      <vt:lpstr>Giao diện admin</vt:lpstr>
      <vt:lpstr>KẾT LUẬN,  HƯỚNG PHÁT TRIỂN</vt:lpstr>
      <vt:lpstr>Đánh giá kết quả đạt được</vt:lpstr>
      <vt:lpstr>Hạn chế</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CHUYÊN NGÀNH</dc:title>
  <dc:creator>TRUC</dc:creator>
  <cp:lastModifiedBy>TRUC</cp:lastModifiedBy>
  <cp:revision>9</cp:revision>
  <dcterms:modified xsi:type="dcterms:W3CDTF">2024-01-16T06:10:00Z</dcterms:modified>
</cp:coreProperties>
</file>